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7" r:id="rId3"/>
    <p:sldId id="293" r:id="rId4"/>
    <p:sldId id="295" r:id="rId5"/>
    <p:sldId id="287" r:id="rId6"/>
    <p:sldId id="260" r:id="rId7"/>
    <p:sldId id="261" r:id="rId8"/>
    <p:sldId id="266" r:id="rId9"/>
    <p:sldId id="289" r:id="rId10"/>
    <p:sldId id="267" r:id="rId11"/>
    <p:sldId id="284" r:id="rId12"/>
    <p:sldId id="285" r:id="rId13"/>
    <p:sldId id="268" r:id="rId14"/>
    <p:sldId id="288" r:id="rId15"/>
    <p:sldId id="262" r:id="rId16"/>
    <p:sldId id="272" r:id="rId17"/>
    <p:sldId id="273" r:id="rId18"/>
    <p:sldId id="270" r:id="rId19"/>
    <p:sldId id="281" r:id="rId20"/>
    <p:sldId id="296" r:id="rId21"/>
    <p:sldId id="298" r:id="rId22"/>
    <p:sldId id="301" r:id="rId23"/>
    <p:sldId id="280" r:id="rId24"/>
    <p:sldId id="299" r:id="rId25"/>
    <p:sldId id="302" r:id="rId26"/>
    <p:sldId id="303" r:id="rId27"/>
    <p:sldId id="304" r:id="rId28"/>
    <p:sldId id="305" r:id="rId29"/>
    <p:sldId id="297" r:id="rId30"/>
    <p:sldId id="306" r:id="rId31"/>
    <p:sldId id="307" r:id="rId32"/>
    <p:sldId id="275" r:id="rId33"/>
    <p:sldId id="290" r:id="rId34"/>
    <p:sldId id="312" r:id="rId35"/>
    <p:sldId id="313" r:id="rId36"/>
    <p:sldId id="314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3D1E"/>
    <a:srgbClr val="FC8470"/>
    <a:srgbClr val="80251E"/>
    <a:srgbClr val="820000"/>
    <a:srgbClr val="2D7E9F"/>
    <a:srgbClr val="FC715A"/>
    <a:srgbClr val="FB5A3F"/>
    <a:srgbClr val="9E0000"/>
    <a:srgbClr val="990033"/>
    <a:srgbClr val="277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1" autoAdjust="0"/>
    <p:restoredTop sz="94660"/>
  </p:normalViewPr>
  <p:slideViewPr>
    <p:cSldViewPr snapToGrid="0">
      <p:cViewPr varScale="1">
        <p:scale>
          <a:sx n="77" d="100"/>
          <a:sy n="77" d="100"/>
        </p:scale>
        <p:origin x="4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.wmf"/><Relationship Id="rId1" Type="http://schemas.openxmlformats.org/officeDocument/2006/relationships/image" Target="../media/image49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image" Target="../media/image56.wmf"/><Relationship Id="rId7" Type="http://schemas.openxmlformats.org/officeDocument/2006/relationships/image" Target="../media/image60.wmf"/><Relationship Id="rId2" Type="http://schemas.openxmlformats.org/officeDocument/2006/relationships/image" Target="../media/image55.wmf"/><Relationship Id="rId1" Type="http://schemas.openxmlformats.org/officeDocument/2006/relationships/image" Target="../media/image54.wmf"/><Relationship Id="rId6" Type="http://schemas.openxmlformats.org/officeDocument/2006/relationships/image" Target="../media/image59.wmf"/><Relationship Id="rId5" Type="http://schemas.openxmlformats.org/officeDocument/2006/relationships/image" Target="../media/image58.wmf"/><Relationship Id="rId4" Type="http://schemas.openxmlformats.org/officeDocument/2006/relationships/image" Target="../media/image5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2F990-397B-42D9-91DF-77CF1B0912FD}" type="datetimeFigureOut">
              <a:rPr lang="de-DE" smtClean="0"/>
              <a:t>18.06.2017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AE9B5-E894-4BD5-A235-E089E125803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608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wmf>
</file>

<file path=ppt/media/image5.png>
</file>

<file path=ppt/media/image50.wmf>
</file>

<file path=ppt/media/image51.png>
</file>

<file path=ppt/media/image52.png>
</file>

<file path=ppt/media/image53.png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FFB4D-D523-47CE-8F01-BFA22AAA5CFD}" type="datetimeFigureOut">
              <a:rPr lang="de-DE" smtClean="0"/>
              <a:t>18.06.2017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2055B-02F1-4928-BB1D-9992FE02D3A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5151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30.png"/><Relationship Id="rId7" Type="http://schemas.openxmlformats.org/officeDocument/2006/relationships/image" Target="../media/image2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9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9" Type="http://schemas.openxmlformats.org/officeDocument/2006/relationships/image" Target="../media/image48.jp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wmf"/><Relationship Id="rId3" Type="http://schemas.openxmlformats.org/officeDocument/2006/relationships/image" Target="../media/image51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52.png"/><Relationship Id="rId9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wmf"/><Relationship Id="rId13" Type="http://schemas.openxmlformats.org/officeDocument/2006/relationships/oleObject" Target="../embeddings/oleObject8.bin"/><Relationship Id="rId18" Type="http://schemas.openxmlformats.org/officeDocument/2006/relationships/image" Target="../media/image61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58.wmf"/><Relationship Id="rId17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60.w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55.w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4.bin"/><Relationship Id="rId15" Type="http://schemas.openxmlformats.org/officeDocument/2006/relationships/oleObject" Target="../embeddings/oleObject9.bin"/><Relationship Id="rId10" Type="http://schemas.openxmlformats.org/officeDocument/2006/relationships/image" Target="../media/image57.wmf"/><Relationship Id="rId4" Type="http://schemas.openxmlformats.org/officeDocument/2006/relationships/image" Target="../media/image54.wmf"/><Relationship Id="rId9" Type="http://schemas.openxmlformats.org/officeDocument/2006/relationships/oleObject" Target="../embeddings/oleObject6.bin"/><Relationship Id="rId14" Type="http://schemas.openxmlformats.org/officeDocument/2006/relationships/image" Target="../media/image59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hdphoto" Target="../media/hdphoto4.wdp"/><Relationship Id="rId7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openxmlformats.org/officeDocument/2006/relationships/image" Target="../media/image20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180" y="3540343"/>
            <a:ext cx="10733902" cy="1855573"/>
          </a:xfrm>
        </p:spPr>
        <p:txBody>
          <a:bodyPr/>
          <a:lstStyle/>
          <a:p>
            <a:pPr algn="ctr"/>
            <a:r>
              <a:rPr lang="de-DE" sz="4200" dirty="0"/>
              <a:t>Towards Inertial Musculoskeletal Analysis:</a:t>
            </a:r>
            <a:br>
              <a:rPr lang="de-DE" sz="4500" dirty="0"/>
            </a:br>
            <a:r>
              <a:rPr lang="de-DE" sz="2150" dirty="0"/>
              <a:t>Effects of Sensor-to-Segment Calibration on Predicted Ground Reaction Forces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1234" y="5616241"/>
            <a:ext cx="8825658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Master‘s Thesis  –  </a:t>
            </a:r>
            <a:r>
              <a:rPr lang="de-DE" cap="none" dirty="0">
                <a:solidFill>
                  <a:schemeClr val="tx1"/>
                </a:solidFill>
              </a:rPr>
              <a:t>Felix Laufer</a:t>
            </a:r>
          </a:p>
          <a:p>
            <a:r>
              <a:rPr lang="de-DE" cap="none" dirty="0">
                <a:solidFill>
                  <a:schemeClr val="tx1"/>
                </a:solidFill>
              </a:rPr>
              <a:t>wearHEALTH,</a:t>
            </a:r>
            <a:r>
              <a:rPr lang="de-DE" sz="1800" cap="none" dirty="0">
                <a:solidFill>
                  <a:schemeClr val="tx1"/>
                </a:solidFill>
              </a:rPr>
              <a:t> </a:t>
            </a:r>
            <a:r>
              <a:rPr lang="de-DE" cap="none" dirty="0">
                <a:solidFill>
                  <a:schemeClr val="tx1"/>
                </a:solidFill>
              </a:rPr>
              <a:t>TU Kaiserslautern</a:t>
            </a:r>
            <a:endParaRPr lang="de-DE" dirty="0">
              <a:solidFill>
                <a:schemeClr val="tx1"/>
              </a:solidFill>
            </a:endParaRPr>
          </a:p>
        </p:txBody>
      </p:sp>
      <p:grpSp>
        <p:nvGrpSpPr>
          <p:cNvPr id="262" name="Group 261"/>
          <p:cNvGrpSpPr/>
          <p:nvPr/>
        </p:nvGrpSpPr>
        <p:grpSpPr>
          <a:xfrm>
            <a:off x="10503245" y="811765"/>
            <a:ext cx="1781049" cy="667086"/>
            <a:chOff x="10503245" y="755779"/>
            <a:chExt cx="1781049" cy="667086"/>
          </a:xfrm>
        </p:grpSpPr>
        <p:sp>
          <p:nvSpPr>
            <p:cNvPr id="7" name="Rectangle 6"/>
            <p:cNvSpPr/>
            <p:nvPr/>
          </p:nvSpPr>
          <p:spPr>
            <a:xfrm>
              <a:off x="10503245" y="755779"/>
              <a:ext cx="1688755" cy="66708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620251" y="904656"/>
              <a:ext cx="1664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accent4">
                      <a:lumMod val="50000"/>
                    </a:schemeClr>
                  </a:solidFill>
                </a:rPr>
                <a:t>wear</a:t>
              </a:r>
              <a:r>
                <a:rPr lang="de-DE" b="1" dirty="0">
                  <a:solidFill>
                    <a:schemeClr val="bg1">
                      <a:lumMod val="95000"/>
                      <a:lumOff val="5000"/>
                    </a:schemeClr>
                  </a:solidFill>
                </a:rPr>
                <a:t>HEALTH</a:t>
              </a:r>
              <a:endParaRPr lang="de-DE" sz="1600" b="1" dirty="0">
                <a:solidFill>
                  <a:schemeClr val="bg1">
                    <a:lumMod val="95000"/>
                    <a:lumOff val="5000"/>
                  </a:schemeClr>
                </a:solidFill>
              </a:endParaRPr>
            </a:p>
          </p:txBody>
        </p:sp>
      </p:grp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893120" y="5498051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ABC09846-6AF5-4DF9-84C0-20A507968734}"/>
              </a:ext>
            </a:extLst>
          </p:cNvPr>
          <p:cNvGrpSpPr/>
          <p:nvPr/>
        </p:nvGrpSpPr>
        <p:grpSpPr>
          <a:xfrm>
            <a:off x="4089222" y="368635"/>
            <a:ext cx="3619266" cy="3794574"/>
            <a:chOff x="3742972" y="368725"/>
            <a:chExt cx="3619266" cy="379457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A7D12B7-CCBC-468D-AB8E-74EC783CB60D}"/>
                </a:ext>
              </a:extLst>
            </p:cNvPr>
            <p:cNvGrpSpPr/>
            <p:nvPr/>
          </p:nvGrpSpPr>
          <p:grpSpPr>
            <a:xfrm>
              <a:off x="3742972" y="368725"/>
              <a:ext cx="3619266" cy="3794574"/>
              <a:chOff x="881557" y="1328691"/>
              <a:chExt cx="4531627" cy="4751128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FEEDD3B-6A6B-4A96-972B-FC25AAE8C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-30000"/>
                        </a14:imgEffect>
                        <a14:imgEffect>
                          <a14:brightnessContrast contrast="54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779565" y="2733135"/>
                <a:ext cx="812427" cy="1960168"/>
              </a:xfrm>
              <a:prstGeom prst="rect">
                <a:avLst/>
              </a:prstGeom>
            </p:spPr>
          </p:pic>
          <p:sp>
            <p:nvSpPr>
              <p:cNvPr id="32" name="Hexagon 31">
                <a:extLst>
                  <a:ext uri="{FF2B5EF4-FFF2-40B4-BE49-F238E27FC236}">
                    <a16:creationId xmlns:a16="http://schemas.microsoft.com/office/drawing/2014/main" id="{9A5C2748-385B-4C6C-A5D0-673548FBB525}"/>
                  </a:ext>
                </a:extLst>
              </p:cNvPr>
              <p:cNvSpPr/>
              <p:nvPr/>
            </p:nvSpPr>
            <p:spPr>
              <a:xfrm>
                <a:off x="1911957" y="2202898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3" name="Hexagon 32">
                <a:extLst>
                  <a:ext uri="{FF2B5EF4-FFF2-40B4-BE49-F238E27FC236}">
                    <a16:creationId xmlns:a16="http://schemas.microsoft.com/office/drawing/2014/main" id="{200737E8-7089-4880-B0C1-A3E63D8E4A9D}"/>
                  </a:ext>
                </a:extLst>
              </p:cNvPr>
              <p:cNvSpPr/>
              <p:nvPr/>
            </p:nvSpPr>
            <p:spPr>
              <a:xfrm>
                <a:off x="3392985" y="2055138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4" name="Hexagon 33">
                <a:extLst>
                  <a:ext uri="{FF2B5EF4-FFF2-40B4-BE49-F238E27FC236}">
                    <a16:creationId xmlns:a16="http://schemas.microsoft.com/office/drawing/2014/main" id="{E519E83C-1173-4CEC-9ED5-8F0EBF43AF1D}"/>
                  </a:ext>
                </a:extLst>
              </p:cNvPr>
              <p:cNvSpPr/>
              <p:nvPr/>
            </p:nvSpPr>
            <p:spPr>
              <a:xfrm>
                <a:off x="2352523" y="1328691"/>
                <a:ext cx="1596492" cy="1381153"/>
              </a:xfrm>
              <a:prstGeom prst="hexagon">
                <a:avLst>
                  <a:gd name="adj" fmla="val 28570"/>
                  <a:gd name="vf" fmla="val 115470"/>
                </a:avLst>
              </a:prstGeom>
              <a:solidFill>
                <a:schemeClr val="bg2">
                  <a:alpha val="82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algn="ctr"/>
                <a:endParaRPr lang="de-DE" sz="1100" dirty="0"/>
              </a:p>
              <a:p>
                <a:pPr algn="ctr">
                  <a:lnSpc>
                    <a:spcPct val="150000"/>
                  </a:lnSpc>
                </a:pPr>
                <a:r>
                  <a:rPr lang="de-DE" sz="1100" dirty="0"/>
                  <a:t>Medicine</a:t>
                </a:r>
              </a:p>
            </p:txBody>
          </p:sp>
          <p:sp>
            <p:nvSpPr>
              <p:cNvPr id="35" name="Hexagon 34">
                <a:extLst>
                  <a:ext uri="{FF2B5EF4-FFF2-40B4-BE49-F238E27FC236}">
                    <a16:creationId xmlns:a16="http://schemas.microsoft.com/office/drawing/2014/main" id="{28AB53B6-ADB2-45A4-AF52-E8439D434B4A}"/>
                  </a:ext>
                </a:extLst>
              </p:cNvPr>
              <p:cNvSpPr/>
              <p:nvPr/>
            </p:nvSpPr>
            <p:spPr>
              <a:xfrm>
                <a:off x="4250822" y="3239119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6" name="Hexagon 35">
                <a:extLst>
                  <a:ext uri="{FF2B5EF4-FFF2-40B4-BE49-F238E27FC236}">
                    <a16:creationId xmlns:a16="http://schemas.microsoft.com/office/drawing/2014/main" id="{878636DD-746B-4303-B26F-970541916291}"/>
                  </a:ext>
                </a:extLst>
              </p:cNvPr>
              <p:cNvSpPr/>
              <p:nvPr/>
            </p:nvSpPr>
            <p:spPr>
              <a:xfrm>
                <a:off x="3816692" y="2178192"/>
                <a:ext cx="1596492" cy="1381153"/>
              </a:xfrm>
              <a:prstGeom prst="hexagon">
                <a:avLst>
                  <a:gd name="adj" fmla="val 28570"/>
                  <a:gd name="vf" fmla="val 115470"/>
                </a:avLst>
              </a:prstGeom>
              <a:solidFill>
                <a:schemeClr val="accent1">
                  <a:alpha val="82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>
                  <a:lnSpc>
                    <a:spcPct val="150000"/>
                  </a:lnSpc>
                </a:pPr>
                <a:endParaRPr lang="de-DE" sz="1100" dirty="0"/>
              </a:p>
            </p:txBody>
          </p:sp>
          <p:sp>
            <p:nvSpPr>
              <p:cNvPr id="37" name="Hexagon 36">
                <a:extLst>
                  <a:ext uri="{FF2B5EF4-FFF2-40B4-BE49-F238E27FC236}">
                    <a16:creationId xmlns:a16="http://schemas.microsoft.com/office/drawing/2014/main" id="{7C45A6B0-1844-4F0B-AD36-D05C8E4E1D5F}"/>
                  </a:ext>
                </a:extLst>
              </p:cNvPr>
              <p:cNvSpPr/>
              <p:nvPr/>
            </p:nvSpPr>
            <p:spPr>
              <a:xfrm>
                <a:off x="3654913" y="4575612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8" name="Hexagon 37">
                <a:extLst>
                  <a:ext uri="{FF2B5EF4-FFF2-40B4-BE49-F238E27FC236}">
                    <a16:creationId xmlns:a16="http://schemas.microsoft.com/office/drawing/2014/main" id="{8C4A940D-8646-467D-B3B5-18271AB27B39}"/>
                  </a:ext>
                </a:extLst>
              </p:cNvPr>
              <p:cNvSpPr/>
              <p:nvPr/>
            </p:nvSpPr>
            <p:spPr>
              <a:xfrm>
                <a:off x="3816692" y="3848214"/>
                <a:ext cx="1596492" cy="1381153"/>
              </a:xfrm>
              <a:prstGeom prst="hexagon">
                <a:avLst>
                  <a:gd name="adj" fmla="val 28570"/>
                  <a:gd name="vf" fmla="val 115470"/>
                </a:avLst>
              </a:prstGeom>
              <a:solidFill>
                <a:schemeClr val="bg2">
                  <a:alpha val="82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9" name="Hexagon 38">
                <a:extLst>
                  <a:ext uri="{FF2B5EF4-FFF2-40B4-BE49-F238E27FC236}">
                    <a16:creationId xmlns:a16="http://schemas.microsoft.com/office/drawing/2014/main" id="{FFC256A4-C5C8-410B-8DDA-185CAEBC28DE}"/>
                  </a:ext>
                </a:extLst>
              </p:cNvPr>
              <p:cNvSpPr/>
              <p:nvPr/>
            </p:nvSpPr>
            <p:spPr>
              <a:xfrm>
                <a:off x="2176696" y="4714345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01FF5ABA-FA46-4A02-8761-E041E0BED2E3}"/>
                  </a:ext>
                </a:extLst>
              </p:cNvPr>
              <p:cNvGrpSpPr/>
              <p:nvPr/>
            </p:nvGrpSpPr>
            <p:grpSpPr>
              <a:xfrm>
                <a:off x="2352523" y="4698666"/>
                <a:ext cx="1596492" cy="1381153"/>
                <a:chOff x="2798184" y="3369975"/>
                <a:chExt cx="1596492" cy="1381153"/>
              </a:xfrm>
            </p:grpSpPr>
            <p:sp>
              <p:nvSpPr>
                <p:cNvPr id="48" name="Hexagon 47">
                  <a:extLst>
                    <a:ext uri="{FF2B5EF4-FFF2-40B4-BE49-F238E27FC236}">
                      <a16:creationId xmlns:a16="http://schemas.microsoft.com/office/drawing/2014/main" id="{68C92DF2-A1FD-45A9-8E1B-F1C505C765ED}"/>
                    </a:ext>
                  </a:extLst>
                </p:cNvPr>
                <p:cNvSpPr/>
                <p:nvPr/>
              </p:nvSpPr>
              <p:spPr>
                <a:xfrm>
                  <a:off x="2798184" y="3369975"/>
                  <a:ext cx="1596492" cy="1381153"/>
                </a:xfrm>
                <a:prstGeom prst="hexagon">
                  <a:avLst>
                    <a:gd name="adj" fmla="val 28570"/>
                    <a:gd name="vf" fmla="val 115470"/>
                  </a:avLst>
                </a:prstGeom>
                <a:solidFill>
                  <a:schemeClr val="bg2">
                    <a:alpha val="82000"/>
                  </a:schemeClr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9" name="Hexagon 14">
                  <a:extLst>
                    <a:ext uri="{FF2B5EF4-FFF2-40B4-BE49-F238E27FC236}">
                      <a16:creationId xmlns:a16="http://schemas.microsoft.com/office/drawing/2014/main" id="{7AC521B8-0811-4C92-AB56-C1E0FC8CEECC}"/>
                    </a:ext>
                  </a:extLst>
                </p:cNvPr>
                <p:cNvSpPr txBox="1"/>
                <p:nvPr/>
              </p:nvSpPr>
              <p:spPr>
                <a:xfrm>
                  <a:off x="3062757" y="3598862"/>
                  <a:ext cx="1067346" cy="923379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5240" tIns="15240" rIns="15240" bIns="15240" numCol="1" spcCol="1270" anchor="ctr" anchorCtr="0">
                  <a:noAutofit/>
                </a:bodyPr>
                <a:lstStyle/>
                <a:p>
                  <a:pPr marL="0" lvl="0" indent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100" kern="1200" dirty="0"/>
                    <a:t>Industrial Ergonomics</a:t>
                  </a:r>
                </a:p>
              </p:txBody>
            </p:sp>
          </p:grpSp>
          <p:sp>
            <p:nvSpPr>
              <p:cNvPr id="41" name="Hexagon 40">
                <a:extLst>
                  <a:ext uri="{FF2B5EF4-FFF2-40B4-BE49-F238E27FC236}">
                    <a16:creationId xmlns:a16="http://schemas.microsoft.com/office/drawing/2014/main" id="{AFBA4234-3462-4A54-89FA-CB5E6B6675F7}"/>
                  </a:ext>
                </a:extLst>
              </p:cNvPr>
              <p:cNvSpPr/>
              <p:nvPr/>
            </p:nvSpPr>
            <p:spPr>
              <a:xfrm>
                <a:off x="1304811" y="3530839"/>
                <a:ext cx="735029" cy="633325"/>
              </a:xfrm>
              <a:prstGeom prst="hexagon">
                <a:avLst>
                  <a:gd name="adj" fmla="val 28900"/>
                  <a:gd name="vf" fmla="val 115470"/>
                </a:avLst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084A1EFA-973F-42B7-A5E3-6235C757B4FD}"/>
                  </a:ext>
                </a:extLst>
              </p:cNvPr>
              <p:cNvGrpSpPr/>
              <p:nvPr/>
            </p:nvGrpSpPr>
            <p:grpSpPr>
              <a:xfrm>
                <a:off x="881557" y="3849164"/>
                <a:ext cx="1596492" cy="1381153"/>
                <a:chOff x="1327218" y="2520473"/>
                <a:chExt cx="1596492" cy="1381153"/>
              </a:xfrm>
            </p:grpSpPr>
            <p:sp>
              <p:nvSpPr>
                <p:cNvPr id="46" name="Hexagon 45">
                  <a:extLst>
                    <a:ext uri="{FF2B5EF4-FFF2-40B4-BE49-F238E27FC236}">
                      <a16:creationId xmlns:a16="http://schemas.microsoft.com/office/drawing/2014/main" id="{6FCF8262-D511-4202-9381-AFC6D3A15456}"/>
                    </a:ext>
                  </a:extLst>
                </p:cNvPr>
                <p:cNvSpPr/>
                <p:nvPr/>
              </p:nvSpPr>
              <p:spPr>
                <a:xfrm>
                  <a:off x="1327218" y="2520473"/>
                  <a:ext cx="1596492" cy="1381153"/>
                </a:xfrm>
                <a:prstGeom prst="hexagon">
                  <a:avLst>
                    <a:gd name="adj" fmla="val 28570"/>
                    <a:gd name="vf" fmla="val 115470"/>
                  </a:avLst>
                </a:prstGeom>
                <a:solidFill>
                  <a:schemeClr val="bg2">
                    <a:alpha val="82000"/>
                  </a:schemeClr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7" name="Hexagon 17">
                  <a:extLst>
                    <a:ext uri="{FF2B5EF4-FFF2-40B4-BE49-F238E27FC236}">
                      <a16:creationId xmlns:a16="http://schemas.microsoft.com/office/drawing/2014/main" id="{6D337AE2-3494-4C76-A650-ECEE8A2AAAD5}"/>
                    </a:ext>
                  </a:extLst>
                </p:cNvPr>
                <p:cNvSpPr txBox="1"/>
                <p:nvPr/>
              </p:nvSpPr>
              <p:spPr>
                <a:xfrm>
                  <a:off x="1591791" y="2749360"/>
                  <a:ext cx="1067346" cy="923379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5240" tIns="15240" rIns="15240" bIns="15240" numCol="1" spcCol="1270" anchor="ctr" anchorCtr="0">
                  <a:noAutofit/>
                </a:bodyPr>
                <a:lstStyle/>
                <a:p>
                  <a:pPr marL="0" lvl="0" indent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100" kern="1200" dirty="0"/>
                    <a:t>Robotics</a:t>
                  </a:r>
                </a:p>
                <a:p>
                  <a:pPr marL="0" lvl="0" indent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100" kern="1200" dirty="0"/>
                    <a:t>HCI</a:t>
                  </a:r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797E82B-C055-4530-A75E-7284D040564A}"/>
                  </a:ext>
                </a:extLst>
              </p:cNvPr>
              <p:cNvGrpSpPr/>
              <p:nvPr/>
            </p:nvGrpSpPr>
            <p:grpSpPr>
              <a:xfrm>
                <a:off x="881557" y="2176292"/>
                <a:ext cx="1596492" cy="1381153"/>
                <a:chOff x="1327218" y="847601"/>
                <a:chExt cx="1596492" cy="1381153"/>
              </a:xfrm>
            </p:grpSpPr>
            <p:sp>
              <p:nvSpPr>
                <p:cNvPr id="44" name="Hexagon 43">
                  <a:extLst>
                    <a:ext uri="{FF2B5EF4-FFF2-40B4-BE49-F238E27FC236}">
                      <a16:creationId xmlns:a16="http://schemas.microsoft.com/office/drawing/2014/main" id="{8F91F6F3-88E0-40BF-B1B6-D30300EA10C1}"/>
                    </a:ext>
                  </a:extLst>
                </p:cNvPr>
                <p:cNvSpPr/>
                <p:nvPr/>
              </p:nvSpPr>
              <p:spPr>
                <a:xfrm>
                  <a:off x="1327218" y="847601"/>
                  <a:ext cx="1596492" cy="1381153"/>
                </a:xfrm>
                <a:prstGeom prst="hexagon">
                  <a:avLst>
                    <a:gd name="adj" fmla="val 28570"/>
                    <a:gd name="vf" fmla="val 115470"/>
                  </a:avLst>
                </a:prstGeom>
                <a:solidFill>
                  <a:schemeClr val="bg2">
                    <a:alpha val="82000"/>
                  </a:schemeClr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5" name="Hexagon 19">
                  <a:extLst>
                    <a:ext uri="{FF2B5EF4-FFF2-40B4-BE49-F238E27FC236}">
                      <a16:creationId xmlns:a16="http://schemas.microsoft.com/office/drawing/2014/main" id="{A6D94443-7430-41C2-ABE2-85DA0BFB487B}"/>
                    </a:ext>
                  </a:extLst>
                </p:cNvPr>
                <p:cNvSpPr txBox="1"/>
                <p:nvPr/>
              </p:nvSpPr>
              <p:spPr>
                <a:xfrm>
                  <a:off x="1591791" y="1076488"/>
                  <a:ext cx="1067346" cy="923379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5240" tIns="15240" rIns="15240" bIns="15240" numCol="1" spcCol="1270" anchor="ctr" anchorCtr="0">
                  <a:noAutofit/>
                </a:bodyPr>
                <a:lstStyle/>
                <a:p>
                  <a:pPr marL="0" lvl="0" indent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100" kern="1200" dirty="0"/>
                    <a:t>Intelligent</a:t>
                  </a:r>
                </a:p>
                <a:p>
                  <a:pPr marL="0" lvl="0" indent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100" kern="1200" dirty="0"/>
                    <a:t>Prostheses</a:t>
                  </a:r>
                </a:p>
              </p:txBody>
            </p:sp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77C34BB-FD21-4FA4-BFD1-1BA12B90871C}"/>
                </a:ext>
              </a:extLst>
            </p:cNvPr>
            <p:cNvSpPr txBox="1"/>
            <p:nvPr/>
          </p:nvSpPr>
          <p:spPr>
            <a:xfrm>
              <a:off x="6185180" y="1445720"/>
              <a:ext cx="115329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/>
                <a:t>Rehabilitation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B043C7D-7B06-4E0D-8D5B-2A506A8D5EE9}"/>
                </a:ext>
              </a:extLst>
            </p:cNvPr>
            <p:cNvSpPr txBox="1"/>
            <p:nvPr/>
          </p:nvSpPr>
          <p:spPr>
            <a:xfrm>
              <a:off x="6148923" y="2711834"/>
              <a:ext cx="115329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100" dirty="0"/>
                <a:t>Sports </a:t>
              </a:r>
            </a:p>
            <a:p>
              <a:pPr algn="ctr"/>
              <a:r>
                <a:rPr lang="de-DE" sz="1100" dirty="0"/>
                <a:t>Sciences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2902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Comparison of Optical vs. Inertial Body Tracking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05" y="1912578"/>
            <a:ext cx="2651136" cy="3188481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65" y="1961480"/>
            <a:ext cx="2641244" cy="3176584"/>
          </a:xfrm>
          <a:prstGeom prst="rect">
            <a:avLst/>
          </a:prstGeom>
        </p:spPr>
      </p:pic>
      <p:sp>
        <p:nvSpPr>
          <p:cNvPr id="124" name="Rectangle 123"/>
          <p:cNvSpPr/>
          <p:nvPr/>
        </p:nvSpPr>
        <p:spPr>
          <a:xfrm>
            <a:off x="155139" y="5210075"/>
            <a:ext cx="3341904" cy="1594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>
                <a:solidFill>
                  <a:schemeClr val="bg2"/>
                </a:solidFill>
              </a:rPr>
              <a:t>optical</a:t>
            </a:r>
            <a:r>
              <a:rPr lang="en-US" sz="1400" dirty="0">
                <a:solidFill>
                  <a:schemeClr val="bg2"/>
                </a:solidFill>
              </a:rPr>
              <a:t>: markers at bony landmarks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global body reference frame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marker tracking optimization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marker placement errors   </a:t>
            </a:r>
          </a:p>
          <a:p>
            <a:pPr lvl="0" defTabSz="533400"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    (soft tissue artifacts)</a:t>
            </a:r>
          </a:p>
          <a:p>
            <a:pPr marL="171450" lvl="0" indent="-17145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endParaRPr lang="en-US" sz="1400" dirty="0">
              <a:solidFill>
                <a:schemeClr val="bg2"/>
              </a:solidFill>
              <a:sym typeface="Wingdings" panose="05000000000000000000" pitchFamily="2" charset="2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845663" y="1134054"/>
            <a:ext cx="769824" cy="4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optical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markers</a:t>
            </a:r>
          </a:p>
        </p:txBody>
      </p:sp>
      <p:cxnSp>
        <p:nvCxnSpPr>
          <p:cNvPr id="130" name="Straight Connector 129"/>
          <p:cNvCxnSpPr>
            <a:cxnSpLocks/>
          </p:cNvCxnSpPr>
          <p:nvPr/>
        </p:nvCxnSpPr>
        <p:spPr>
          <a:xfrm flipH="1" flipV="1">
            <a:off x="1288771" y="1672969"/>
            <a:ext cx="140490" cy="28024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cxnSpLocks/>
          </p:cNvCxnSpPr>
          <p:nvPr/>
        </p:nvCxnSpPr>
        <p:spPr>
          <a:xfrm flipH="1" flipV="1">
            <a:off x="4364773" y="1619941"/>
            <a:ext cx="140490" cy="28024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/>
          <p:cNvSpPr/>
          <p:nvPr/>
        </p:nvSpPr>
        <p:spPr>
          <a:xfrm>
            <a:off x="3357329" y="1180579"/>
            <a:ext cx="1878840" cy="4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Inertial Measurement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Units (IMUs)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303183" y="1132327"/>
            <a:ext cx="5582766" cy="5269603"/>
            <a:chOff x="6558560" y="1132327"/>
            <a:chExt cx="5582766" cy="5269603"/>
          </a:xfrm>
        </p:grpSpPr>
        <p:sp>
          <p:nvSpPr>
            <p:cNvPr id="86" name="Rectangle 85"/>
            <p:cNvSpPr/>
            <p:nvPr/>
          </p:nvSpPr>
          <p:spPr>
            <a:xfrm>
              <a:off x="7051594" y="1132327"/>
              <a:ext cx="5074284" cy="2862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one-to-one sensor-to-segment mapping is not feasible!</a:t>
              </a:r>
              <a:endParaRPr lang="en-US" sz="1400" dirty="0">
                <a:solidFill>
                  <a:schemeClr val="bg2"/>
                </a:solidFill>
              </a:endParaRPr>
            </a:p>
          </p:txBody>
        </p:sp>
        <p:pic>
          <p:nvPicPr>
            <p:cNvPr id="133" name="Picture 13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8560" y="1494239"/>
              <a:ext cx="5457829" cy="4424659"/>
            </a:xfrm>
            <a:prstGeom prst="rect">
              <a:avLst/>
            </a:prstGeom>
          </p:spPr>
        </p:pic>
        <p:grpSp>
          <p:nvGrpSpPr>
            <p:cNvPr id="137" name="Group 136"/>
            <p:cNvGrpSpPr/>
            <p:nvPr/>
          </p:nvGrpSpPr>
          <p:grpSpPr>
            <a:xfrm>
              <a:off x="6625919" y="1426771"/>
              <a:ext cx="5515407" cy="4975159"/>
              <a:chOff x="8462432" y="1751896"/>
              <a:chExt cx="5515407" cy="4975159"/>
            </a:xfrm>
          </p:grpSpPr>
          <p:pic>
            <p:nvPicPr>
              <p:cNvPr id="139" name="Picture 13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62432" y="1751896"/>
                <a:ext cx="2680900" cy="4488947"/>
              </a:xfrm>
              <a:prstGeom prst="rect">
                <a:avLst/>
              </a:prstGeom>
            </p:spPr>
          </p:pic>
          <p:sp>
            <p:nvSpPr>
              <p:cNvPr id="160" name="Rectangle 159"/>
              <p:cNvSpPr/>
              <p:nvPr/>
            </p:nvSpPr>
            <p:spPr>
              <a:xfrm>
                <a:off x="8872659" y="6419278"/>
                <a:ext cx="5105180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defTabSz="533400">
                  <a:spcBef>
                    <a:spcPct val="0"/>
                  </a:spcBef>
                  <a:spcAft>
                    <a:spcPct val="35000"/>
                  </a:spcAft>
                  <a:buFont typeface="Wingdings" panose="05000000000000000000" pitchFamily="2" charset="2"/>
                  <a:buChar char="è"/>
                </a:pPr>
                <a:r>
                  <a:rPr lang="en-US" sz="1400" b="1" dirty="0">
                    <a:solidFill>
                      <a:schemeClr val="bg2"/>
                    </a:solidFill>
                  </a:rPr>
                  <a:t>detailed skeleton model is not directly IMU-trackable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B280E0C-793E-44F9-ACCE-870B77DF91E1}"/>
              </a:ext>
            </a:extLst>
          </p:cNvPr>
          <p:cNvSpPr/>
          <p:nvPr/>
        </p:nvSpPr>
        <p:spPr>
          <a:xfrm>
            <a:off x="3397867" y="5199302"/>
            <a:ext cx="4357222" cy="108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>
                <a:solidFill>
                  <a:schemeClr val="bg2"/>
                </a:solidFill>
              </a:rPr>
              <a:t>inertial</a:t>
            </a:r>
            <a:r>
              <a:rPr lang="en-US" sz="1400" dirty="0">
                <a:solidFill>
                  <a:schemeClr val="bg2"/>
                </a:solidFill>
              </a:rPr>
              <a:t>: sensors at segments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local inertial sensor frames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inertial multi-body tracking problem</a:t>
            </a:r>
          </a:p>
          <a:p>
            <a:pPr marL="171450" lvl="0" indent="-1714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200" dirty="0">
                <a:solidFill>
                  <a:schemeClr val="bg2"/>
                </a:solidFill>
                <a:sym typeface="Wingdings" panose="05000000000000000000" pitchFamily="2" charset="2"/>
              </a:rPr>
              <a:t> </a:t>
            </a:r>
            <a:r>
              <a:rPr lang="en-US" sz="1200" b="1" dirty="0">
                <a:solidFill>
                  <a:schemeClr val="bg2"/>
                </a:solidFill>
                <a:sym typeface="Wingdings" panose="05000000000000000000" pitchFamily="2" charset="2"/>
              </a:rPr>
              <a:t>I2S calibration errors</a:t>
            </a:r>
          </a:p>
        </p:txBody>
      </p:sp>
    </p:spTree>
    <p:extLst>
      <p:ext uri="{BB962C8B-B14F-4D97-AF65-F5344CB8AC3E}">
        <p14:creationId xmlns:p14="http://schemas.microsoft.com/office/powerpoint/2010/main" val="168562548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IMU-Trackable Anatomical Skeleton (Shoulder and Spine Rhythms)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80" y="1228954"/>
            <a:ext cx="2680900" cy="448894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43055" y="4891236"/>
            <a:ext cx="73294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shoulder rhythm:   [AC, SC] = </a:t>
            </a:r>
            <a:r>
              <a:rPr lang="de-DE" sz="1400" b="1" i="1" dirty="0">
                <a:solidFill>
                  <a:schemeClr val="bg2"/>
                </a:solidFill>
              </a:rPr>
              <a:t>f</a:t>
            </a:r>
            <a:r>
              <a:rPr lang="de-DE" sz="1400" b="1" i="1" baseline="-25000" dirty="0">
                <a:solidFill>
                  <a:schemeClr val="bg2"/>
                </a:solidFill>
              </a:rPr>
              <a:t>shoulder</a:t>
            </a:r>
            <a:r>
              <a:rPr lang="de-DE" sz="1400" b="1" dirty="0">
                <a:solidFill>
                  <a:schemeClr val="bg2"/>
                </a:solidFill>
              </a:rPr>
              <a:t> (GH)</a:t>
            </a:r>
          </a:p>
          <a:p>
            <a:endParaRPr lang="de-DE" sz="1400" b="1" dirty="0">
              <a:solidFill>
                <a:schemeClr val="bg2"/>
              </a:solidFill>
            </a:endParaRPr>
          </a:p>
          <a:p>
            <a:r>
              <a:rPr lang="de-DE" sz="1400" b="1" dirty="0">
                <a:solidFill>
                  <a:schemeClr val="bg2"/>
                </a:solidFill>
              </a:rPr>
              <a:t>spine rhythm:         [SacrumPelvis, L5Sacrum, L4L5, L3L4, L3L2, L1L2, T12L1] = </a:t>
            </a:r>
            <a:r>
              <a:rPr lang="de-DE" sz="1400" b="1" i="1" dirty="0">
                <a:solidFill>
                  <a:schemeClr val="bg2"/>
                </a:solidFill>
              </a:rPr>
              <a:t>f</a:t>
            </a:r>
            <a:r>
              <a:rPr lang="de-DE" sz="1400" b="1" i="1" baseline="-25000" dirty="0">
                <a:solidFill>
                  <a:schemeClr val="bg2"/>
                </a:solidFill>
              </a:rPr>
              <a:t>spine</a:t>
            </a:r>
            <a:r>
              <a:rPr lang="de-DE" sz="1400" b="1" dirty="0">
                <a:solidFill>
                  <a:schemeClr val="bg2"/>
                </a:solidFill>
              </a:rPr>
              <a:t> (TP)</a:t>
            </a:r>
          </a:p>
          <a:p>
            <a:endParaRPr lang="de-DE" sz="1400" b="1" dirty="0">
              <a:solidFill>
                <a:schemeClr val="bg2"/>
              </a:solidFill>
            </a:endParaRPr>
          </a:p>
          <a:p>
            <a:r>
              <a:rPr lang="de-DE" sz="1200" i="1" dirty="0">
                <a:solidFill>
                  <a:schemeClr val="bg2"/>
                </a:solidFill>
              </a:rPr>
              <a:t>			</a:t>
            </a:r>
            <a:r>
              <a:rPr lang="de-DE" sz="1200" b="1" i="1" dirty="0">
                <a:solidFill>
                  <a:schemeClr val="bg2"/>
                </a:solidFill>
              </a:rPr>
              <a:t>       f (.) </a:t>
            </a:r>
            <a:r>
              <a:rPr lang="de-DE" sz="1200" i="1" dirty="0">
                <a:solidFill>
                  <a:schemeClr val="bg2"/>
                </a:solidFill>
              </a:rPr>
              <a:t>are linear combinations</a:t>
            </a:r>
          </a:p>
        </p:txBody>
      </p:sp>
      <p:sp>
        <p:nvSpPr>
          <p:cNvPr id="19" name="Textfeld 286"/>
          <p:cNvSpPr txBox="1"/>
          <p:nvPr/>
        </p:nvSpPr>
        <p:spPr>
          <a:xfrm>
            <a:off x="3728552" y="1272683"/>
            <a:ext cx="8286355" cy="73866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</a:rPr>
              <a:t>AnyBody skeleton implements shoulder and spine kinematics as a functions of </a:t>
            </a:r>
            <a:r>
              <a:rPr lang="de-DE" sz="1400" b="1" dirty="0">
                <a:solidFill>
                  <a:schemeClr val="bg2"/>
                </a:solidFill>
              </a:rPr>
              <a:t>only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one joint</a:t>
            </a: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 </a:t>
            </a:r>
            <a:r>
              <a:rPr lang="de-DE" sz="1400" b="1" dirty="0">
                <a:solidFill>
                  <a:schemeClr val="bg2"/>
                </a:solidFill>
                <a:sym typeface="Wingdings" panose="05000000000000000000" pitchFamily="2" charset="2"/>
              </a:rPr>
              <a:t>„shoulder &amp; spine rhythm“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extracted from AnyBody code and implemented</a:t>
            </a:r>
            <a:endParaRPr lang="en-US" sz="1400" dirty="0">
              <a:solidFill>
                <a:schemeClr val="bg2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4E61FC-8144-453D-93B3-BE53B50F00EF}"/>
              </a:ext>
            </a:extLst>
          </p:cNvPr>
          <p:cNvGrpSpPr/>
          <p:nvPr/>
        </p:nvGrpSpPr>
        <p:grpSpPr>
          <a:xfrm>
            <a:off x="5609801" y="2495629"/>
            <a:ext cx="2039384" cy="2167919"/>
            <a:chOff x="5609801" y="2495629"/>
            <a:chExt cx="2039384" cy="2167919"/>
          </a:xfrm>
        </p:grpSpPr>
        <p:grpSp>
          <p:nvGrpSpPr>
            <p:cNvPr id="20" name="Group 19"/>
            <p:cNvGrpSpPr/>
            <p:nvPr/>
          </p:nvGrpSpPr>
          <p:grpSpPr>
            <a:xfrm>
              <a:off x="5609801" y="2495629"/>
              <a:ext cx="1572662" cy="2167919"/>
              <a:chOff x="7268294" y="2043496"/>
              <a:chExt cx="1572662" cy="2167919"/>
            </a:xfrm>
          </p:grpSpPr>
          <p:cxnSp>
            <p:nvCxnSpPr>
              <p:cNvPr id="21" name="Straight Connector 20"/>
              <p:cNvCxnSpPr>
                <a:cxnSpLocks/>
              </p:cNvCxnSpPr>
              <p:nvPr/>
            </p:nvCxnSpPr>
            <p:spPr>
              <a:xfrm flipH="1">
                <a:off x="8231259" y="4211415"/>
                <a:ext cx="59249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Arc 21"/>
              <p:cNvSpPr/>
              <p:nvPr/>
            </p:nvSpPr>
            <p:spPr>
              <a:xfrm>
                <a:off x="8319893" y="2971245"/>
                <a:ext cx="519409" cy="1039888"/>
              </a:xfrm>
              <a:prstGeom prst="arc">
                <a:avLst>
                  <a:gd name="adj1" fmla="val 16453775"/>
                  <a:gd name="adj2" fmla="val 5272870"/>
                </a:avLst>
              </a:prstGeom>
              <a:ln w="15875">
                <a:solidFill>
                  <a:schemeClr val="bg1">
                    <a:lumMod val="95000"/>
                    <a:lumOff val="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23" name="Straight Connector 22"/>
              <p:cNvCxnSpPr>
                <a:cxnSpLocks/>
              </p:cNvCxnSpPr>
              <p:nvPr/>
            </p:nvCxnSpPr>
            <p:spPr>
              <a:xfrm>
                <a:off x="8528283" y="3798992"/>
                <a:ext cx="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>
                <a:cxnSpLocks/>
              </p:cNvCxnSpPr>
              <p:nvPr/>
            </p:nvCxnSpPr>
            <p:spPr>
              <a:xfrm flipH="1">
                <a:off x="8229706" y="4004267"/>
                <a:ext cx="292359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cxnSpLocks/>
              </p:cNvCxnSpPr>
              <p:nvPr/>
            </p:nvCxnSpPr>
            <p:spPr>
              <a:xfrm>
                <a:off x="8528283" y="3593717"/>
                <a:ext cx="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cxnSpLocks/>
              </p:cNvCxnSpPr>
              <p:nvPr/>
            </p:nvCxnSpPr>
            <p:spPr>
              <a:xfrm>
                <a:off x="8531393" y="4004267"/>
                <a:ext cx="29547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/>
              </p:cNvCxnSpPr>
              <p:nvPr/>
            </p:nvCxnSpPr>
            <p:spPr>
              <a:xfrm>
                <a:off x="8528283" y="3388442"/>
                <a:ext cx="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</p:cNvCxnSpPr>
              <p:nvPr/>
            </p:nvCxnSpPr>
            <p:spPr>
              <a:xfrm>
                <a:off x="8528282" y="3183167"/>
                <a:ext cx="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/>
              </p:cNvCxnSpPr>
              <p:nvPr/>
            </p:nvCxnSpPr>
            <p:spPr>
              <a:xfrm flipV="1">
                <a:off x="8371223" y="2107000"/>
                <a:ext cx="150842" cy="366802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/>
              </p:cNvCxnSpPr>
              <p:nvPr/>
            </p:nvCxnSpPr>
            <p:spPr>
              <a:xfrm flipH="1" flipV="1">
                <a:off x="8529827" y="2107000"/>
                <a:ext cx="153164" cy="385218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</p:cNvCxnSpPr>
              <p:nvPr/>
            </p:nvCxnSpPr>
            <p:spPr>
              <a:xfrm flipH="1" flipV="1">
                <a:off x="8371223" y="2479686"/>
                <a:ext cx="158604" cy="498206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>
                <a:cxnSpLocks/>
              </p:cNvCxnSpPr>
              <p:nvPr/>
            </p:nvCxnSpPr>
            <p:spPr>
              <a:xfrm flipV="1">
                <a:off x="8529051" y="2482564"/>
                <a:ext cx="150078" cy="495328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</p:cNvCxnSpPr>
              <p:nvPr/>
            </p:nvCxnSpPr>
            <p:spPr>
              <a:xfrm flipH="1" flipV="1">
                <a:off x="7828486" y="2267942"/>
                <a:ext cx="548950" cy="214621"/>
              </a:xfrm>
              <a:prstGeom prst="line">
                <a:avLst/>
              </a:prstGeom>
              <a:ln w="6350"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</p:cNvCxnSpPr>
              <p:nvPr/>
            </p:nvCxnSpPr>
            <p:spPr>
              <a:xfrm>
                <a:off x="8528280" y="2977892"/>
                <a:ext cx="1" cy="205275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/>
              </p:cNvCxnSpPr>
              <p:nvPr/>
            </p:nvCxnSpPr>
            <p:spPr>
              <a:xfrm flipV="1">
                <a:off x="7677632" y="2267942"/>
                <a:ext cx="150854" cy="15240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>
                <a:cxnSpLocks/>
              </p:cNvCxnSpPr>
              <p:nvPr/>
            </p:nvCxnSpPr>
            <p:spPr>
              <a:xfrm flipV="1">
                <a:off x="7676081" y="2429967"/>
                <a:ext cx="1551" cy="865462"/>
              </a:xfrm>
              <a:prstGeom prst="line">
                <a:avLst/>
              </a:prstGeom>
              <a:ln w="15875">
                <a:solidFill>
                  <a:schemeClr val="bg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</p:cNvCxnSpPr>
              <p:nvPr/>
            </p:nvCxnSpPr>
            <p:spPr>
              <a:xfrm>
                <a:off x="8840956" y="3481309"/>
                <a:ext cx="0" cy="3732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lumOff val="5000"/>
                  </a:schemeClr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extBox 37"/>
              <p:cNvSpPr txBox="1"/>
              <p:nvPr/>
            </p:nvSpPr>
            <p:spPr>
              <a:xfrm>
                <a:off x="7316860" y="2303920"/>
                <a:ext cx="44475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900" b="1" dirty="0">
                    <a:solidFill>
                      <a:schemeClr val="bg1"/>
                    </a:solidFill>
                  </a:rPr>
                  <a:t>GH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7610787" y="2043496"/>
                <a:ext cx="44475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900" b="1" dirty="0">
                    <a:solidFill>
                      <a:schemeClr val="bg1">
                        <a:lumMod val="50000"/>
                      </a:schemeClr>
                    </a:solidFill>
                  </a:rPr>
                  <a:t>(AC)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8024586" y="2471360"/>
                <a:ext cx="44475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900" b="1" dirty="0">
                    <a:solidFill>
                      <a:schemeClr val="bg1">
                        <a:lumMod val="50000"/>
                      </a:schemeClr>
                    </a:solidFill>
                  </a:rPr>
                  <a:t>(SC)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 rot="532541">
                <a:off x="7268294" y="2052734"/>
                <a:ext cx="1269441" cy="644182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Oval 42"/>
              <p:cNvSpPr/>
              <p:nvPr/>
            </p:nvSpPr>
            <p:spPr>
              <a:xfrm rot="5400000">
                <a:off x="7848942" y="3285564"/>
                <a:ext cx="1361809" cy="372665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7204430" y="3808613"/>
              <a:ext cx="4447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b="1" dirty="0">
                  <a:solidFill>
                    <a:schemeClr val="bg1"/>
                  </a:solidFill>
                </a:rPr>
                <a:t>TP</a:t>
              </a:r>
            </a:p>
          </p:txBody>
        </p:sp>
      </p:grpSp>
      <p:sp>
        <p:nvSpPr>
          <p:cNvPr id="45" name="Rectangle 44"/>
          <p:cNvSpPr/>
          <p:nvPr/>
        </p:nvSpPr>
        <p:spPr>
          <a:xfrm>
            <a:off x="795035" y="5937674"/>
            <a:ext cx="1878840" cy="4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b="1" dirty="0">
                <a:solidFill>
                  <a:srgbClr val="00B050"/>
                </a:solidFill>
              </a:rPr>
              <a:t>green: </a:t>
            </a:r>
            <a:r>
              <a:rPr lang="en-US" sz="1200" dirty="0">
                <a:solidFill>
                  <a:schemeClr val="bg2"/>
                </a:solidFill>
              </a:rPr>
              <a:t>too many DoFs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compared to IMUs</a:t>
            </a:r>
          </a:p>
        </p:txBody>
      </p:sp>
      <p:sp>
        <p:nvSpPr>
          <p:cNvPr id="46" name="Textfeld 286"/>
          <p:cNvSpPr txBox="1"/>
          <p:nvPr/>
        </p:nvSpPr>
        <p:spPr>
          <a:xfrm>
            <a:off x="6021859" y="6204906"/>
            <a:ext cx="5883496" cy="246221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2"/>
                </a:solidFill>
              </a:rPr>
              <a:t>“Shoulder Rhythm Report” </a:t>
            </a:r>
            <a:r>
              <a:rPr lang="en-US" sz="1000" dirty="0">
                <a:solidFill>
                  <a:schemeClr val="bg2"/>
                </a:solidFill>
              </a:rPr>
              <a:t>and</a:t>
            </a:r>
            <a:r>
              <a:rPr lang="en-US" sz="1000" i="1" dirty="0">
                <a:solidFill>
                  <a:schemeClr val="bg2"/>
                </a:solidFill>
              </a:rPr>
              <a:t> “Spine Rhythm” </a:t>
            </a:r>
            <a:r>
              <a:rPr lang="en-US" sz="1000" dirty="0">
                <a:solidFill>
                  <a:schemeClr val="bg2"/>
                </a:solidFill>
              </a:rPr>
              <a:t>Technical Reports, AnyBody Technology A/S</a:t>
            </a:r>
          </a:p>
        </p:txBody>
      </p:sp>
    </p:spTree>
    <p:extLst>
      <p:ext uri="{BB962C8B-B14F-4D97-AF65-F5344CB8AC3E}">
        <p14:creationId xmlns:p14="http://schemas.microsoft.com/office/powerpoint/2010/main" val="254870660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1340982" cy="628215"/>
          </a:xfrm>
        </p:spPr>
        <p:txBody>
          <a:bodyPr/>
          <a:lstStyle/>
          <a:p>
            <a:r>
              <a:rPr lang="de-DE" sz="2400" dirty="0"/>
              <a:t>IMU-Trackable Anatomical Skeleton (Arbitrary two-Axes Joint Constraint)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286"/>
          <p:cNvSpPr txBox="1"/>
          <p:nvPr/>
        </p:nvSpPr>
        <p:spPr>
          <a:xfrm>
            <a:off x="3745224" y="1282428"/>
            <a:ext cx="7728090" cy="30777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</a:rPr>
              <a:t>redundant in-between segments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 shrink segments to zero length (fuse joints) 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46" name="Textfeld 286"/>
          <p:cNvSpPr txBox="1"/>
          <p:nvPr/>
        </p:nvSpPr>
        <p:spPr>
          <a:xfrm>
            <a:off x="4074218" y="4985671"/>
            <a:ext cx="3186921" cy="492443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</a:rPr>
              <a:t>example: ankle joint</a:t>
            </a:r>
          </a:p>
          <a:p>
            <a:r>
              <a:rPr lang="de-DE" sz="1200" dirty="0">
                <a:solidFill>
                  <a:schemeClr val="bg2"/>
                </a:solidFill>
              </a:rPr>
              <a:t>∠(APF, SEV) ~= 60 °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80" y="1228954"/>
            <a:ext cx="2680900" cy="4488947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796546" y="5831523"/>
            <a:ext cx="2078385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b="1" dirty="0">
                <a:solidFill>
                  <a:srgbClr val="C00000"/>
                </a:solidFill>
              </a:rPr>
              <a:t>red:</a:t>
            </a:r>
            <a:r>
              <a:rPr lang="en-US" sz="1200" b="1" dirty="0">
                <a:solidFill>
                  <a:srgbClr val="00B050"/>
                </a:solidFill>
              </a:rPr>
              <a:t> </a:t>
            </a:r>
            <a:r>
              <a:rPr lang="en-US" sz="1200" dirty="0">
                <a:solidFill>
                  <a:schemeClr val="bg2"/>
                </a:solidFill>
              </a:rPr>
              <a:t>DoFs trackable in principle, but redundant in-between segment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3807206" y="2823670"/>
            <a:ext cx="3784333" cy="2490828"/>
            <a:chOff x="6289756" y="3140968"/>
            <a:chExt cx="3784333" cy="2490828"/>
          </a:xfrm>
        </p:grpSpPr>
        <p:grpSp>
          <p:nvGrpSpPr>
            <p:cNvPr id="50" name="Group 49"/>
            <p:cNvGrpSpPr/>
            <p:nvPr/>
          </p:nvGrpSpPr>
          <p:grpSpPr>
            <a:xfrm rot="2640665">
              <a:off x="6540481" y="4165834"/>
              <a:ext cx="300776" cy="1465962"/>
              <a:chOff x="3840135" y="2531699"/>
              <a:chExt cx="300776" cy="3262235"/>
            </a:xfrm>
          </p:grpSpPr>
          <p:cxnSp>
            <p:nvCxnSpPr>
              <p:cNvPr id="60" name="Straight Connector 59"/>
              <p:cNvCxnSpPr>
                <a:cxnSpLocks/>
              </p:cNvCxnSpPr>
              <p:nvPr/>
            </p:nvCxnSpPr>
            <p:spPr>
              <a:xfrm>
                <a:off x="4140911" y="2531699"/>
                <a:ext cx="0" cy="3262235"/>
              </a:xfrm>
              <a:prstGeom prst="line">
                <a:avLst/>
              </a:prstGeom>
              <a:ln w="63500">
                <a:solidFill>
                  <a:schemeClr val="bg2"/>
                </a:solidFill>
                <a:prstDash val="solid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/>
              <p:cNvSpPr txBox="1"/>
              <p:nvPr/>
            </p:nvSpPr>
            <p:spPr>
              <a:xfrm rot="16200000">
                <a:off x="3272048" y="4900382"/>
                <a:ext cx="141317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bg2"/>
                    </a:solidFill>
                  </a:rPr>
                  <a:t>foot</a:t>
                </a: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6999719" y="3140968"/>
              <a:ext cx="308585" cy="1335172"/>
              <a:chOff x="3832326" y="2822749"/>
              <a:chExt cx="308585" cy="2971185"/>
            </a:xfrm>
          </p:grpSpPr>
          <p:cxnSp>
            <p:nvCxnSpPr>
              <p:cNvPr id="58" name="Straight Connector 57"/>
              <p:cNvCxnSpPr>
                <a:cxnSpLocks/>
              </p:cNvCxnSpPr>
              <p:nvPr/>
            </p:nvCxnSpPr>
            <p:spPr>
              <a:xfrm>
                <a:off x="4140911" y="2822749"/>
                <a:ext cx="0" cy="2971185"/>
              </a:xfrm>
              <a:prstGeom prst="line">
                <a:avLst/>
              </a:prstGeom>
              <a:ln w="63500">
                <a:solidFill>
                  <a:schemeClr val="bg2"/>
                </a:solidFill>
                <a:prstDash val="solid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 rot="16200000">
                <a:off x="3264239" y="3641056"/>
                <a:ext cx="141317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bg2"/>
                    </a:solidFill>
                  </a:rPr>
                  <a:t>shank</a:t>
                </a:r>
              </a:p>
            </p:txBody>
          </p:sp>
        </p:grp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6389366" y="4187913"/>
              <a:ext cx="1335049" cy="394716"/>
            </a:xfrm>
            <a:prstGeom prst="line">
              <a:avLst/>
            </a:prstGeom>
            <a:ln>
              <a:solidFill>
                <a:schemeClr val="bg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/>
            </p:cNvCxnSpPr>
            <p:nvPr/>
          </p:nvCxnSpPr>
          <p:spPr>
            <a:xfrm flipV="1">
              <a:off x="6289756" y="4379498"/>
              <a:ext cx="1232373" cy="586537"/>
            </a:xfrm>
            <a:prstGeom prst="line">
              <a:avLst/>
            </a:prstGeom>
            <a:ln>
              <a:solidFill>
                <a:schemeClr val="bg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7433210" y="4020008"/>
              <a:ext cx="26408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fused joint</a:t>
              </a: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6584787" y="3680165"/>
              <a:ext cx="648988" cy="1322033"/>
              <a:chOff x="1127663" y="3499102"/>
              <a:chExt cx="648988" cy="1322033"/>
            </a:xfrm>
          </p:grpSpPr>
          <p:sp>
            <p:nvSpPr>
              <p:cNvPr id="56" name="Arc 55"/>
              <p:cNvSpPr/>
              <p:nvPr/>
            </p:nvSpPr>
            <p:spPr>
              <a:xfrm rot="14272367">
                <a:off x="1087374" y="4131859"/>
                <a:ext cx="729565" cy="648988"/>
              </a:xfrm>
              <a:prstGeom prst="arc">
                <a:avLst>
                  <a:gd name="adj1" fmla="val 16451178"/>
                  <a:gd name="adj2" fmla="val 532400"/>
                </a:avLst>
              </a:prstGeom>
              <a:ln w="12700">
                <a:solidFill>
                  <a:schemeClr val="bg1">
                    <a:lumMod val="50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 rot="17446836">
                <a:off x="904489" y="3938400"/>
                <a:ext cx="11248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bg1">
                        <a:lumMod val="50000"/>
                      </a:schemeClr>
                    </a:solidFill>
                  </a:rPr>
                  <a:t>~60 °</a:t>
                </a:r>
              </a:p>
            </p:txBody>
          </p:sp>
        </p:grpSp>
      </p:grpSp>
      <p:sp>
        <p:nvSpPr>
          <p:cNvPr id="62" name="Textfeld 286"/>
          <p:cNvSpPr txBox="1"/>
          <p:nvPr/>
        </p:nvSpPr>
        <p:spPr>
          <a:xfrm>
            <a:off x="3745224" y="1742065"/>
            <a:ext cx="7728090" cy="73866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simple, if joint axes are perpendicular: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     obtain relative orientaton between incident IMUs and decompose it (Euler angles)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    </a:t>
            </a:r>
            <a:endParaRPr 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577015" y="2683002"/>
            <a:ext cx="6328339" cy="3768125"/>
            <a:chOff x="5577015" y="2683002"/>
            <a:chExt cx="6328339" cy="3768125"/>
          </a:xfrm>
        </p:grpSpPr>
        <p:sp>
          <p:nvSpPr>
            <p:cNvPr id="63" name="Textfeld 286"/>
            <p:cNvSpPr txBox="1"/>
            <p:nvPr/>
          </p:nvSpPr>
          <p:spPr>
            <a:xfrm>
              <a:off x="5577015" y="6204906"/>
              <a:ext cx="6328339" cy="246221"/>
            </a:xfrm>
            <a:prstGeom prst="rect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i="1" dirty="0">
                  <a:solidFill>
                    <a:schemeClr val="bg2"/>
                  </a:solidFill>
                </a:rPr>
                <a:t>“On Coordinate-Free Rotation Decomposition: Euler Angles about Arbitrary Axes.” </a:t>
              </a:r>
              <a:r>
                <a:rPr lang="en-US" sz="1000" dirty="0">
                  <a:solidFill>
                    <a:schemeClr val="bg2"/>
                  </a:solidFill>
                </a:rPr>
                <a:t>Piovan, Bullo 2012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6009372" y="2683002"/>
              <a:ext cx="5832648" cy="3034899"/>
              <a:chOff x="6009372" y="2683002"/>
              <a:chExt cx="5832648" cy="3034899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" name="Textfeld 286"/>
                  <p:cNvSpPr txBox="1"/>
                  <p:nvPr/>
                </p:nvSpPr>
                <p:spPr>
                  <a:xfrm>
                    <a:off x="7333958" y="3216521"/>
                    <a:ext cx="4034258" cy="1387559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b="1" dirty="0">
                        <a:solidFill>
                          <a:schemeClr val="bg2"/>
                        </a:solidFill>
                      </a:rPr>
                      <a:t>two-axes decomposition</a:t>
                    </a:r>
                    <a:r>
                      <a:rPr lang="en-US" sz="1400" dirty="0">
                        <a:solidFill>
                          <a:schemeClr val="bg2"/>
                        </a:solidFill>
                      </a:rPr>
                      <a:t>:</a:t>
                    </a:r>
                  </a:p>
                  <a:p>
                    <a:endParaRPr lang="en-US" sz="1400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de-DE" sz="1400" dirty="0">
                        <a:solidFill>
                          <a:schemeClr val="bg2"/>
                        </a:solidFill>
                      </a:rPr>
                      <a:t>w</a:t>
                    </a:r>
                    <a:r>
                      <a:rPr lang="de-DE" sz="1400" b="0" dirty="0">
                        <a:solidFill>
                          <a:schemeClr val="bg2"/>
                        </a:solidFill>
                      </a:rPr>
                      <a:t>ith </a:t>
                    </a:r>
                    <a14:m>
                      <m:oMath xmlns:m="http://schemas.openxmlformats.org/officeDocument/2006/math">
                        <m:r>
                          <a:rPr lang="de-DE" sz="1400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a14:m>
                    <a:r>
                      <a:rPr lang="en-US" sz="1400" dirty="0">
                        <a:solidFill>
                          <a:schemeClr val="bg2"/>
                        </a:solidFill>
                      </a:rPr>
                      <a:t> and two non-collinear axes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a14:m>
                    <a:r>
                      <a:rPr lang="en-US" sz="1400" dirty="0">
                        <a:solidFill>
                          <a:schemeClr val="bg2"/>
                        </a:solidFill>
                      </a:rPr>
                      <a:t> and</a:t>
                    </a:r>
                    <a:r>
                      <a:rPr lang="de-DE" sz="1400" dirty="0">
                        <a:solidFill>
                          <a:schemeClr val="bg2"/>
                        </a:solidFill>
                      </a:rPr>
                      <a:t>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a14:m>
                    <a:r>
                      <a:rPr lang="en-US" sz="1400" dirty="0">
                        <a:solidFill>
                          <a:schemeClr val="bg2"/>
                        </a:solidFill>
                      </a:rPr>
                      <a:t>,</a:t>
                    </a:r>
                  </a:p>
                  <a:p>
                    <a14:m>
                      <m:oMath xmlns:m="http://schemas.openxmlformats.org/officeDocument/2006/math">
                        <m:r>
                          <a:rPr lang="de-DE" sz="140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a14:m>
                    <a:r>
                      <a:rPr lang="en-US" sz="1400" dirty="0">
                        <a:solidFill>
                          <a:schemeClr val="bg2"/>
                        </a:solidFill>
                      </a:rPr>
                      <a:t> is decomposable about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1400" b="0" i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a14:m>
                    <a:r>
                      <a:rPr lang="en-US" sz="1400" dirty="0">
                        <a:solidFill>
                          <a:schemeClr val="bg2"/>
                        </a:solidFill>
                      </a:rPr>
                      <a:t> iff:</a:t>
                    </a:r>
                  </a:p>
                  <a:p>
                    <a:endParaRPr lang="en-US" sz="1400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en-US" sz="1400" dirty="0">
                        <a:solidFill>
                          <a:schemeClr val="bg1"/>
                        </a:solidFill>
                      </a:rPr>
                      <a:t> </a:t>
                    </a:r>
                    <a14:m>
                      <m:oMath xmlns:m="http://schemas.openxmlformats.org/officeDocument/2006/math">
                        <m:sSubSup>
                          <m:sSubSupPr>
                            <m:ctrlP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de-DE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a14:m>
                    <a:endParaRPr lang="en-US" sz="1400" i="1" dirty="0">
                      <a:solidFill>
                        <a:schemeClr val="bg2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5" name="Textfeld 28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33958" y="3216521"/>
                    <a:ext cx="4034258" cy="1387559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453" t="-88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6" name="Textfeld 43"/>
              <p:cNvSpPr txBox="1"/>
              <p:nvPr/>
            </p:nvSpPr>
            <p:spPr>
              <a:xfrm>
                <a:off x="6009372" y="2683002"/>
                <a:ext cx="583264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is there a rotation decomposition about „arbitrary axes“?</a:t>
                </a:r>
                <a:endParaRPr lang="de-DE" sz="1400" dirty="0">
                  <a:solidFill>
                    <a:schemeClr val="bg2"/>
                  </a:solidFill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Textfeld 43"/>
                  <p:cNvSpPr txBox="1"/>
                  <p:nvPr/>
                </p:nvSpPr>
                <p:spPr>
                  <a:xfrm>
                    <a:off x="7333958" y="4761229"/>
                    <a:ext cx="4508062" cy="9566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sSubSup>
                          <m:sSubSupPr>
                            <m:ctrlPr>
                              <a:rPr lang="de-DE" sz="1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≔|</m:t>
                            </m:r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sSub>
                          <m:sSubPr>
                            <m:ctrlP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de-DE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sSub>
                          <m:sSubPr>
                            <m:ctrlP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sz="1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sz="1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</m:oMath>
                    </a14:m>
                    <a:r>
                      <a:rPr lang="de-DE" sz="1400" dirty="0">
                        <a:solidFill>
                          <a:schemeClr val="bg2"/>
                        </a:solidFill>
                      </a:rPr>
                      <a:t>  is a measure of the</a:t>
                    </a:r>
                  </a:p>
                  <a:p>
                    <a:r>
                      <a:rPr lang="de-DE" sz="1400" dirty="0">
                        <a:solidFill>
                          <a:schemeClr val="bg2"/>
                        </a:solidFill>
                      </a:rPr>
                      <a:t>remaining “non-decomposability“ of </a:t>
                    </a:r>
                    <a14:m>
                      <m:oMath xmlns:m="http://schemas.openxmlformats.org/officeDocument/2006/math">
                        <m:r>
                          <a:rPr lang="de-DE" sz="1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a14:m>
                    <a:endParaRPr lang="de-DE" sz="140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de-DE" sz="1400" dirty="0">
                        <a:solidFill>
                          <a:schemeClr val="bg2"/>
                        </a:solidFill>
                      </a:rPr>
                      <a:t> </a:t>
                    </a:r>
                  </a:p>
                  <a:p>
                    <a:r>
                      <a:rPr lang="de-DE" sz="1400" dirty="0">
                        <a:solidFill>
                          <a:schemeClr val="bg2"/>
                        </a:solidFill>
                        <a:sym typeface="Wingdings" panose="05000000000000000000" pitchFamily="2" charset="2"/>
                      </a:rPr>
                      <a:t>  use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unc>
                          <m:funcPr>
                            <m:ctrlP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de-DE" sz="1400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min</m:t>
                            </m:r>
                          </m:fName>
                          <m:e>
                            <m:r>
                              <a:rPr lang="de-DE" sz="1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func>
                      </m:oMath>
                    </a14:m>
                    <a:r>
                      <a:rPr lang="de-DE" sz="1400" dirty="0">
                        <a:solidFill>
                          <a:schemeClr val="bg2"/>
                        </a:solidFill>
                      </a:rPr>
                      <a:t> as a joint constraint </a:t>
                    </a:r>
                  </a:p>
                </p:txBody>
              </p:sp>
            </mc:Choice>
            <mc:Fallback xmlns="">
              <p:sp>
                <p:nvSpPr>
                  <p:cNvPr id="67" name="Textfeld 4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33958" y="4761229"/>
                    <a:ext cx="4508062" cy="95667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405" t="-1274" b="-6369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30" name="TextBox 29"/>
          <p:cNvSpPr txBox="1"/>
          <p:nvPr/>
        </p:nvSpPr>
        <p:spPr>
          <a:xfrm>
            <a:off x="3426049" y="3704128"/>
            <a:ext cx="6350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2"/>
                </a:solidFill>
              </a:rPr>
              <a:t>APF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89090" y="4528735"/>
            <a:ext cx="6350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2"/>
                </a:solidFill>
              </a:rPr>
              <a:t>SEV</a:t>
            </a:r>
          </a:p>
        </p:txBody>
      </p:sp>
    </p:spTree>
    <p:extLst>
      <p:ext uri="{BB962C8B-B14F-4D97-AF65-F5344CB8AC3E}">
        <p14:creationId xmlns:p14="http://schemas.microsoft.com/office/powerpoint/2010/main" val="23458156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Inertial Inverse Kinematics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roup 131"/>
          <p:cNvGrpSpPr/>
          <p:nvPr/>
        </p:nvGrpSpPr>
        <p:grpSpPr>
          <a:xfrm>
            <a:off x="225664" y="2849567"/>
            <a:ext cx="2433057" cy="712135"/>
            <a:chOff x="4348742" y="5795477"/>
            <a:chExt cx="2433057" cy="712135"/>
          </a:xfrm>
        </p:grpSpPr>
        <p:sp>
          <p:nvSpPr>
            <p:cNvPr id="134" name="Rectangle: Rounded Corners 133"/>
            <p:cNvSpPr/>
            <p:nvPr/>
          </p:nvSpPr>
          <p:spPr>
            <a:xfrm>
              <a:off x="4348742" y="5795477"/>
              <a:ext cx="2433057" cy="712135"/>
            </a:xfrm>
            <a:prstGeom prst="round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419309" y="5826292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Mo</a:t>
              </a:r>
              <a:r>
                <a:rPr lang="de-DE" dirty="0"/>
                <a:t>tion</a:t>
              </a:r>
            </a:p>
            <a:p>
              <a:r>
                <a:rPr lang="de-DE" b="1" dirty="0"/>
                <a:t>Cap</a:t>
              </a:r>
              <a:r>
                <a:rPr lang="de-DE" dirty="0"/>
                <a:t>ture</a:t>
              </a:r>
            </a:p>
          </p:txBody>
        </p:sp>
        <p:pic>
          <p:nvPicPr>
            <p:cNvPr id="136" name="Picture 135" descr="https://www.optitrack.com/public/images/applications/sprinter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5352" y="5881723"/>
              <a:ext cx="613557" cy="535467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up 137"/>
          <p:cNvGrpSpPr/>
          <p:nvPr/>
        </p:nvGrpSpPr>
        <p:grpSpPr>
          <a:xfrm>
            <a:off x="208785" y="3809626"/>
            <a:ext cx="2433057" cy="712135"/>
            <a:chOff x="4348742" y="4204987"/>
            <a:chExt cx="2433057" cy="712135"/>
          </a:xfrm>
        </p:grpSpPr>
        <p:sp>
          <p:nvSpPr>
            <p:cNvPr id="140" name="Rectangle: Rounded Corners 139"/>
            <p:cNvSpPr/>
            <p:nvPr/>
          </p:nvSpPr>
          <p:spPr>
            <a:xfrm>
              <a:off x="4348742" y="4204987"/>
              <a:ext cx="2433057" cy="71213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413262" y="4220889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K</a:t>
              </a:r>
              <a:r>
                <a:rPr lang="de-DE" dirty="0"/>
                <a:t>inematics</a:t>
              </a:r>
            </a:p>
          </p:txBody>
        </p:sp>
        <p:grpSp>
          <p:nvGrpSpPr>
            <p:cNvPr id="142" name="Gruppieren 34"/>
            <p:cNvGrpSpPr/>
            <p:nvPr/>
          </p:nvGrpSpPr>
          <p:grpSpPr>
            <a:xfrm>
              <a:off x="6061320" y="4326798"/>
              <a:ext cx="520640" cy="559472"/>
              <a:chOff x="2880567" y="2024939"/>
              <a:chExt cx="3346492" cy="3596088"/>
            </a:xfrm>
          </p:grpSpPr>
          <p:grpSp>
            <p:nvGrpSpPr>
              <p:cNvPr id="143" name="Gruppieren 72"/>
              <p:cNvGrpSpPr/>
              <p:nvPr/>
            </p:nvGrpSpPr>
            <p:grpSpPr>
              <a:xfrm rot="1026488">
                <a:off x="3234534" y="2024939"/>
                <a:ext cx="2992525" cy="3596088"/>
                <a:chOff x="827584" y="1489096"/>
                <a:chExt cx="2992524" cy="3596088"/>
              </a:xfrm>
            </p:grpSpPr>
            <p:cxnSp>
              <p:nvCxnSpPr>
                <p:cNvPr id="146" name="Gerader Verbinder 82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83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84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85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86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87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88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89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90"/>
                <p:cNvCxnSpPr/>
                <p:nvPr/>
              </p:nvCxnSpPr>
              <p:spPr>
                <a:xfrm>
                  <a:off x="1986602" y="1864126"/>
                  <a:ext cx="785199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91"/>
                <p:cNvCxnSpPr/>
                <p:nvPr/>
              </p:nvCxnSpPr>
              <p:spPr>
                <a:xfrm>
                  <a:off x="1331640" y="1802587"/>
                  <a:ext cx="654962" cy="61539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Gerader Verbinder 92"/>
                <p:cNvCxnSpPr/>
                <p:nvPr/>
              </p:nvCxnSpPr>
              <p:spPr>
                <a:xfrm>
                  <a:off x="1259632" y="1489096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Gerader Verbinder 93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Gerader Verbinder 94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Gerader Verbinder 95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4" name="Ellipse 68"/>
              <p:cNvSpPr/>
              <p:nvPr/>
            </p:nvSpPr>
            <p:spPr>
              <a:xfrm>
                <a:off x="2880567" y="4932125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5" name="Ellipse 62"/>
              <p:cNvSpPr/>
              <p:nvPr/>
            </p:nvSpPr>
            <p:spPr>
              <a:xfrm>
                <a:off x="4381168" y="4674990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603" y="1147467"/>
            <a:ext cx="1278227" cy="15373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049" y="1811774"/>
            <a:ext cx="4772075" cy="2099875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134438" y="1154702"/>
            <a:ext cx="8127119" cy="670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Complementary Inertial Sensor Fusion / Strapdown Integration: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>
                <a:solidFill>
                  <a:schemeClr val="bg2"/>
                </a:solidFill>
              </a:rPr>
              <a:t>accelerometer + gyroscope ( + magnetometer 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134438" y="4260913"/>
            <a:ext cx="76939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Multi Sensor Fusion: Extended Kalman Filter (EKF)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134438" y="4825055"/>
            <a:ext cx="76939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Coupled Fusion Approach: QuatTracker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469924" y="5292589"/>
            <a:ext cx="8075126" cy="779578"/>
            <a:chOff x="3469924" y="5542839"/>
            <a:chExt cx="8075126" cy="779578"/>
          </a:xfrm>
        </p:grpSpPr>
        <p:grpSp>
          <p:nvGrpSpPr>
            <p:cNvPr id="80" name="Group 79"/>
            <p:cNvGrpSpPr/>
            <p:nvPr/>
          </p:nvGrpSpPr>
          <p:grpSpPr>
            <a:xfrm>
              <a:off x="7860450" y="5617903"/>
              <a:ext cx="3684600" cy="646331"/>
              <a:chOff x="4448675" y="2866599"/>
              <a:chExt cx="3684600" cy="646331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5093972" y="2866599"/>
                <a:ext cx="3039303" cy="646331"/>
                <a:chOff x="5300093" y="2759067"/>
                <a:chExt cx="3039303" cy="646331"/>
              </a:xfrm>
            </p:grpSpPr>
            <p:pic>
              <p:nvPicPr>
                <p:cNvPr id="83" name="Picture 6" descr="http://www.clker.com/cliparts/a/5/9/7/12071567031590994625kml_Document.svg.hi.png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bright="18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300093" y="2890570"/>
                  <a:ext cx="287395" cy="39849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84" name="Textfeld 191"/>
                <p:cNvSpPr txBox="1"/>
                <p:nvPr/>
              </p:nvSpPr>
              <p:spPr>
                <a:xfrm>
                  <a:off x="5633571" y="2759067"/>
                  <a:ext cx="2705825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tackable skeleton model</a:t>
                  </a:r>
                </a:p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( + two-axes joint constraints</a:t>
                  </a:r>
                </a:p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  +  shoulder &amp; spine rhythm )</a:t>
                  </a:r>
                </a:p>
              </p:txBody>
            </p:sp>
          </p:grpSp>
          <p:cxnSp>
            <p:nvCxnSpPr>
              <p:cNvPr id="82" name="Gerader Verbinder 190"/>
              <p:cNvCxnSpPr>
                <a:cxnSpLocks/>
              </p:cNvCxnSpPr>
              <p:nvPr/>
            </p:nvCxnSpPr>
            <p:spPr>
              <a:xfrm>
                <a:off x="4448675" y="3173495"/>
                <a:ext cx="500236" cy="810"/>
              </a:xfrm>
              <a:prstGeom prst="line">
                <a:avLst/>
              </a:prstGeom>
              <a:ln>
                <a:solidFill>
                  <a:schemeClr val="bg2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Group 89"/>
            <p:cNvGrpSpPr/>
            <p:nvPr/>
          </p:nvGrpSpPr>
          <p:grpSpPr>
            <a:xfrm>
              <a:off x="3469924" y="5542839"/>
              <a:ext cx="4306319" cy="779578"/>
              <a:chOff x="3661835" y="5525775"/>
              <a:chExt cx="4306319" cy="779578"/>
            </a:xfrm>
          </p:grpSpPr>
          <p:grpSp>
            <p:nvGrpSpPr>
              <p:cNvPr id="91" name="Group 90"/>
              <p:cNvGrpSpPr/>
              <p:nvPr/>
            </p:nvGrpSpPr>
            <p:grpSpPr>
              <a:xfrm>
                <a:off x="6141170" y="5567938"/>
                <a:ext cx="1826984" cy="712135"/>
                <a:chOff x="2534613" y="5380680"/>
                <a:chExt cx="1826984" cy="712135"/>
              </a:xfrm>
            </p:grpSpPr>
            <p:sp>
              <p:nvSpPr>
                <p:cNvPr id="98" name="Rectangle: Rounded Corners 97"/>
                <p:cNvSpPr/>
                <p:nvPr/>
              </p:nvSpPr>
              <p:spPr>
                <a:xfrm>
                  <a:off x="2534613" y="5380680"/>
                  <a:ext cx="1826984" cy="712135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2641842" y="5542456"/>
                  <a:ext cx="171975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/>
                    <a:t>QuatTracker</a:t>
                  </a:r>
                </a:p>
              </p:txBody>
            </p:sp>
          </p:grpSp>
          <p:sp>
            <p:nvSpPr>
              <p:cNvPr id="92" name="Rectangle 91"/>
              <p:cNvSpPr/>
              <p:nvPr/>
            </p:nvSpPr>
            <p:spPr>
              <a:xfrm>
                <a:off x="3661835" y="5525775"/>
                <a:ext cx="526371" cy="313932"/>
              </a:xfrm>
              <a:prstGeom prst="rect">
                <a:avLst/>
              </a:prstGeom>
              <a:ln w="19050">
                <a:solidFill>
                  <a:schemeClr val="bg2"/>
                </a:solidFill>
              </a:ln>
            </p:spPr>
            <p:txBody>
              <a:bodyPr wrap="square">
                <a:spAutoFit/>
              </a:bodyPr>
              <a:lstStyle/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dirty="0">
                    <a:solidFill>
                      <a:schemeClr val="bg2"/>
                    </a:solidFill>
                  </a:rPr>
                  <a:t>EKF</a:t>
                </a: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3661835" y="5991421"/>
                <a:ext cx="1277141" cy="313932"/>
              </a:xfrm>
              <a:prstGeom prst="rect">
                <a:avLst/>
              </a:prstGeom>
              <a:ln w="19050">
                <a:solidFill>
                  <a:schemeClr val="bg2"/>
                </a:solidFill>
              </a:ln>
            </p:spPr>
            <p:txBody>
              <a:bodyPr wrap="square">
                <a:spAutoFit/>
              </a:bodyPr>
              <a:lstStyle/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dirty="0">
                    <a:solidFill>
                      <a:schemeClr val="bg2"/>
                    </a:solidFill>
                  </a:rPr>
                  <a:t>Strapdown</a:t>
                </a:r>
                <a:endParaRPr lang="en-US" sz="2000" dirty="0">
                  <a:solidFill>
                    <a:schemeClr val="bg2"/>
                  </a:solidFill>
                </a:endParaRPr>
              </a:p>
            </p:txBody>
          </p:sp>
          <p:cxnSp>
            <p:nvCxnSpPr>
              <p:cNvPr id="94" name="Gerader Verbinder 190"/>
              <p:cNvCxnSpPr>
                <a:cxnSpLocks/>
              </p:cNvCxnSpPr>
              <p:nvPr/>
            </p:nvCxnSpPr>
            <p:spPr>
              <a:xfrm>
                <a:off x="4188206" y="5666680"/>
                <a:ext cx="1411925" cy="0"/>
              </a:xfrm>
              <a:prstGeom prst="line">
                <a:avLst/>
              </a:prstGeom>
              <a:ln w="19050">
                <a:solidFill>
                  <a:schemeClr val="bg2"/>
                </a:solidFill>
                <a:prstDash val="dash"/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r Verbinder 190"/>
              <p:cNvCxnSpPr>
                <a:cxnSpLocks/>
                <a:stCxn id="93" idx="3"/>
              </p:cNvCxnSpPr>
              <p:nvPr/>
            </p:nvCxnSpPr>
            <p:spPr>
              <a:xfrm flipV="1">
                <a:off x="4938976" y="6146125"/>
                <a:ext cx="661155" cy="2262"/>
              </a:xfrm>
              <a:prstGeom prst="line">
                <a:avLst/>
              </a:prstGeom>
              <a:ln w="19050">
                <a:solidFill>
                  <a:schemeClr val="bg2"/>
                </a:solidFill>
                <a:prstDash val="dash"/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Gerader Verbinder 190"/>
              <p:cNvCxnSpPr>
                <a:cxnSpLocks/>
              </p:cNvCxnSpPr>
              <p:nvPr/>
            </p:nvCxnSpPr>
            <p:spPr>
              <a:xfrm>
                <a:off x="5600131" y="5713932"/>
                <a:ext cx="0" cy="432193"/>
              </a:xfrm>
              <a:prstGeom prst="line">
                <a:avLst/>
              </a:prstGeom>
              <a:ln w="19050">
                <a:solidFill>
                  <a:schemeClr val="bg2"/>
                </a:solidFill>
                <a:prstDash val="dash"/>
                <a:head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Gerader Verbinder 190"/>
              <p:cNvCxnSpPr>
                <a:cxnSpLocks/>
              </p:cNvCxnSpPr>
              <p:nvPr/>
            </p:nvCxnSpPr>
            <p:spPr>
              <a:xfrm flipH="1">
                <a:off x="5645302" y="5924006"/>
                <a:ext cx="450698" cy="0"/>
              </a:xfrm>
              <a:prstGeom prst="line">
                <a:avLst/>
              </a:prstGeom>
              <a:ln w="19050">
                <a:solidFill>
                  <a:schemeClr val="bg2"/>
                </a:solidFill>
                <a:prstDash val="dash"/>
                <a:head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feld 286">
            <a:extLst>
              <a:ext uri="{FF2B5EF4-FFF2-40B4-BE49-F238E27FC236}">
                <a16:creationId xmlns:a16="http://schemas.microsoft.com/office/drawing/2014/main" id="{986BFC83-54CF-4883-94CE-8F49917B2B36}"/>
              </a:ext>
            </a:extLst>
          </p:cNvPr>
          <p:cNvSpPr txBox="1"/>
          <p:nvPr/>
        </p:nvSpPr>
        <p:spPr>
          <a:xfrm>
            <a:off x="4108494" y="6239182"/>
            <a:ext cx="7953692" cy="246221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2"/>
                </a:solidFill>
              </a:rPr>
              <a:t>“On inertial body tracking in the presence of model calibration errors”, </a:t>
            </a:r>
            <a:r>
              <a:rPr lang="en-US" sz="1000" dirty="0">
                <a:solidFill>
                  <a:schemeClr val="bg2"/>
                </a:solidFill>
              </a:rPr>
              <a:t>Miezal, Taetz, Bleser, Sensors, vol. 16, no. 7, p. 1132, 2016</a:t>
            </a:r>
          </a:p>
        </p:txBody>
      </p:sp>
    </p:spTree>
    <p:extLst>
      <p:ext uri="{BB962C8B-B14F-4D97-AF65-F5344CB8AC3E}">
        <p14:creationId xmlns:p14="http://schemas.microsoft.com/office/powerpoint/2010/main" val="238984158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/>
          <p:cNvSpPr/>
          <p:nvPr/>
        </p:nvSpPr>
        <p:spPr>
          <a:xfrm flipH="1">
            <a:off x="2772075" y="3628984"/>
            <a:ext cx="4529131" cy="2377179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8825658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de-DE" cap="none" dirty="0">
                <a:solidFill>
                  <a:schemeClr val="tx1"/>
                </a:solidFill>
              </a:rPr>
              <a:t>Inverse Dynamics + Static Optimization</a:t>
            </a:r>
            <a:endParaRPr lang="de-DE" dirty="0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Optical</a:t>
            </a:r>
            <a:r>
              <a:rPr lang="de-DE" sz="1400" dirty="0"/>
              <a:t> vs. </a:t>
            </a:r>
            <a:r>
              <a:rPr lang="de-DE" sz="1400" b="1" dirty="0"/>
              <a:t>Inertial</a:t>
            </a:r>
          </a:p>
          <a:p>
            <a:pPr algn="ctr"/>
            <a:r>
              <a:rPr lang="de-DE" sz="1400" dirty="0"/>
              <a:t>Musculoskeletal Pipeline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4807208" y="5187819"/>
            <a:ext cx="167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</a:t>
            </a:r>
            <a:r>
              <a:rPr lang="de-DE" dirty="0"/>
              <a:t>uscle</a:t>
            </a:r>
          </a:p>
          <a:p>
            <a:r>
              <a:rPr lang="de-DE" b="1" dirty="0"/>
              <a:t>R</a:t>
            </a:r>
            <a:r>
              <a:rPr lang="de-DE" dirty="0"/>
              <a:t>ecruitment</a:t>
            </a:r>
          </a:p>
        </p:txBody>
      </p:sp>
    </p:spTree>
    <p:extLst>
      <p:ext uri="{BB962C8B-B14F-4D97-AF65-F5344CB8AC3E}">
        <p14:creationId xmlns:p14="http://schemas.microsoft.com/office/powerpoint/2010/main" val="95772948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Dynamic Modeling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937413" y="5235153"/>
            <a:ext cx="2052455" cy="118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dynamic body model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(masses and inertia)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b="1" dirty="0">
                <a:solidFill>
                  <a:schemeClr val="bg2"/>
                </a:solidFill>
              </a:rPr>
              <a:t>                   +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muscular system model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(muscle geometry)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664" y="3230526"/>
            <a:ext cx="861967" cy="195947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13182">
            <a:off x="4659366" y="2481178"/>
            <a:ext cx="3546735" cy="34581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4117" y="1681248"/>
            <a:ext cx="3528680" cy="1651902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6137691" y="6031865"/>
            <a:ext cx="465593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basic hill type muscle model (musculotendon unit 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93705" y="2834118"/>
            <a:ext cx="2333991" cy="398494"/>
            <a:chOff x="4440688" y="4565639"/>
            <a:chExt cx="2333991" cy="398494"/>
          </a:xfrm>
        </p:grpSpPr>
        <p:sp>
          <p:nvSpPr>
            <p:cNvPr id="19" name="Textfeld 191"/>
            <p:cNvSpPr txBox="1"/>
            <p:nvPr/>
          </p:nvSpPr>
          <p:spPr>
            <a:xfrm>
              <a:off x="4728083" y="4633484"/>
              <a:ext cx="20465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scaled dynamic model</a:t>
              </a:r>
            </a:p>
          </p:txBody>
        </p:sp>
        <p:pic>
          <p:nvPicPr>
            <p:cNvPr id="1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0688" y="45656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up 21"/>
          <p:cNvGrpSpPr/>
          <p:nvPr/>
        </p:nvGrpSpPr>
        <p:grpSpPr>
          <a:xfrm>
            <a:off x="406834" y="2039520"/>
            <a:ext cx="1386550" cy="905456"/>
            <a:chOff x="6689783" y="1511218"/>
            <a:chExt cx="2433057" cy="1211116"/>
          </a:xfrm>
        </p:grpSpPr>
        <p:grpSp>
          <p:nvGrpSpPr>
            <p:cNvPr id="23" name="Group 22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25" name="Rectangle: Rounded Corners 24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4419310" y="5967912"/>
                <a:ext cx="2250864" cy="3705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b="1" dirty="0"/>
                  <a:t>Model Scaling</a:t>
                </a:r>
              </a:p>
            </p:txBody>
          </p:sp>
        </p:grpSp>
        <p:sp>
          <p:nvSpPr>
            <p:cNvPr id="24" name="Arrow: Down 23"/>
            <p:cNvSpPr/>
            <p:nvPr/>
          </p:nvSpPr>
          <p:spPr>
            <a:xfrm>
              <a:off x="7763436" y="2238229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157670" y="1808824"/>
            <a:ext cx="1895783" cy="461665"/>
            <a:chOff x="4024583" y="4163555"/>
            <a:chExt cx="1895783" cy="461665"/>
          </a:xfrm>
        </p:grpSpPr>
        <p:grpSp>
          <p:nvGrpSpPr>
            <p:cNvPr id="28" name="Group 27"/>
            <p:cNvGrpSpPr/>
            <p:nvPr/>
          </p:nvGrpSpPr>
          <p:grpSpPr>
            <a:xfrm>
              <a:off x="4311978" y="4163555"/>
              <a:ext cx="1608388" cy="461665"/>
              <a:chOff x="5165365" y="1610558"/>
              <a:chExt cx="1608388" cy="461665"/>
            </a:xfrm>
          </p:grpSpPr>
          <p:sp>
            <p:nvSpPr>
              <p:cNvPr id="30" name="Textfeld 191"/>
              <p:cNvSpPr txBox="1"/>
              <p:nvPr/>
            </p:nvSpPr>
            <p:spPr>
              <a:xfrm>
                <a:off x="5165365" y="1610558"/>
                <a:ext cx="16083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bg2"/>
                    </a:solidFill>
                  </a:rPr>
                  <a:t>body mass </a:t>
                </a:r>
              </a:p>
              <a:p>
                <a:r>
                  <a:rPr lang="de-DE" sz="1200" dirty="0">
                    <a:solidFill>
                      <a:schemeClr val="bg2"/>
                    </a:solidFill>
                  </a:rPr>
                  <a:t>distributions</a:t>
                </a:r>
              </a:p>
            </p:txBody>
          </p:sp>
          <p:cxnSp>
            <p:nvCxnSpPr>
              <p:cNvPr id="31" name="Gerader Verbinder 190"/>
              <p:cNvCxnSpPr>
                <a:cxnSpLocks/>
              </p:cNvCxnSpPr>
              <p:nvPr/>
            </p:nvCxnSpPr>
            <p:spPr>
              <a:xfrm flipH="1">
                <a:off x="6096000" y="1841391"/>
                <a:ext cx="410980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9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4583" y="4188043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Group 31"/>
          <p:cNvGrpSpPr/>
          <p:nvPr/>
        </p:nvGrpSpPr>
        <p:grpSpPr>
          <a:xfrm>
            <a:off x="2142059" y="2430184"/>
            <a:ext cx="2131589" cy="461665"/>
            <a:chOff x="4037647" y="4784915"/>
            <a:chExt cx="2131589" cy="461665"/>
          </a:xfrm>
        </p:grpSpPr>
        <p:pic>
          <p:nvPicPr>
            <p:cNvPr id="3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37647" y="478618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Textfeld 191"/>
            <p:cNvSpPr txBox="1"/>
            <p:nvPr/>
          </p:nvSpPr>
          <p:spPr>
            <a:xfrm>
              <a:off x="4340454" y="4784915"/>
              <a:ext cx="18287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body fat per-</a:t>
              </a:r>
            </a:p>
            <a:p>
              <a:r>
                <a:rPr lang="de-DE" sz="1200" dirty="0">
                  <a:solidFill>
                    <a:schemeClr val="bg2"/>
                  </a:solidFill>
                </a:rPr>
                <a:t>centage (BMI)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93705" y="1388981"/>
            <a:ext cx="2333991" cy="398494"/>
            <a:chOff x="4440688" y="4565639"/>
            <a:chExt cx="2333991" cy="398494"/>
          </a:xfrm>
        </p:grpSpPr>
        <p:sp>
          <p:nvSpPr>
            <p:cNvPr id="49" name="Textfeld 191"/>
            <p:cNvSpPr txBox="1"/>
            <p:nvPr/>
          </p:nvSpPr>
          <p:spPr>
            <a:xfrm>
              <a:off x="4728082" y="4633484"/>
              <a:ext cx="20465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scaled kinematic model</a:t>
              </a:r>
            </a:p>
          </p:txBody>
        </p:sp>
        <p:pic>
          <p:nvPicPr>
            <p:cNvPr id="50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0688" y="45656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1" name="Gerader Verbinder 190"/>
          <p:cNvCxnSpPr>
            <a:cxnSpLocks/>
          </p:cNvCxnSpPr>
          <p:nvPr/>
        </p:nvCxnSpPr>
        <p:spPr>
          <a:xfrm flipV="1">
            <a:off x="1095689" y="2602299"/>
            <a:ext cx="0" cy="318650"/>
          </a:xfrm>
          <a:prstGeom prst="line">
            <a:avLst/>
          </a:prstGeom>
          <a:ln>
            <a:solidFill>
              <a:schemeClr val="bg2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190"/>
          <p:cNvCxnSpPr>
            <a:cxnSpLocks/>
          </p:cNvCxnSpPr>
          <p:nvPr/>
        </p:nvCxnSpPr>
        <p:spPr>
          <a:xfrm flipV="1">
            <a:off x="1094902" y="1670846"/>
            <a:ext cx="0" cy="318650"/>
          </a:xfrm>
          <a:prstGeom prst="line">
            <a:avLst/>
          </a:prstGeom>
          <a:ln>
            <a:solidFill>
              <a:schemeClr val="bg2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190"/>
          <p:cNvCxnSpPr>
            <a:cxnSpLocks/>
          </p:cNvCxnSpPr>
          <p:nvPr/>
        </p:nvCxnSpPr>
        <p:spPr>
          <a:xfrm flipV="1">
            <a:off x="1873228" y="1993977"/>
            <a:ext cx="198612" cy="236094"/>
          </a:xfrm>
          <a:prstGeom prst="line">
            <a:avLst/>
          </a:prstGeom>
          <a:ln>
            <a:solidFill>
              <a:schemeClr val="bg2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190"/>
          <p:cNvCxnSpPr>
            <a:cxnSpLocks/>
          </p:cNvCxnSpPr>
          <p:nvPr/>
        </p:nvCxnSpPr>
        <p:spPr>
          <a:xfrm>
            <a:off x="1890987" y="2380760"/>
            <a:ext cx="180853" cy="252879"/>
          </a:xfrm>
          <a:prstGeom prst="line">
            <a:avLst/>
          </a:prstGeom>
          <a:ln>
            <a:solidFill>
              <a:schemeClr val="bg2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4" descr="https://upload.wikimedia.org/wikipedia/commons/3/3e/Lengthtension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3980" y="2430184"/>
            <a:ext cx="3289957" cy="243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80231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-8431" y="962124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Inverse Dynamics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225664" y="4758383"/>
            <a:ext cx="2433057" cy="712135"/>
            <a:chOff x="4348741" y="3355832"/>
            <a:chExt cx="2433057" cy="712135"/>
          </a:xfrm>
        </p:grpSpPr>
        <p:sp>
          <p:nvSpPr>
            <p:cNvPr id="54" name="Rectangle: Rounded Corners 53"/>
            <p:cNvSpPr/>
            <p:nvPr/>
          </p:nvSpPr>
          <p:spPr>
            <a:xfrm>
              <a:off x="4348741" y="3355832"/>
              <a:ext cx="2433057" cy="71213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412350" y="3365341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D</a:t>
              </a:r>
              <a:r>
                <a:rPr lang="de-DE" dirty="0"/>
                <a:t>ynamics</a:t>
              </a:r>
            </a:p>
          </p:txBody>
        </p:sp>
        <p:grpSp>
          <p:nvGrpSpPr>
            <p:cNvPr id="56" name="Gruppieren 1034"/>
            <p:cNvGrpSpPr/>
            <p:nvPr/>
          </p:nvGrpSpPr>
          <p:grpSpPr>
            <a:xfrm>
              <a:off x="6101831" y="3463713"/>
              <a:ext cx="524584" cy="593678"/>
              <a:chOff x="4584909" y="2027879"/>
              <a:chExt cx="2166039" cy="2480160"/>
            </a:xfrm>
          </p:grpSpPr>
          <p:grpSp>
            <p:nvGrpSpPr>
              <p:cNvPr id="57" name="Gruppieren 15"/>
              <p:cNvGrpSpPr/>
              <p:nvPr/>
            </p:nvGrpSpPr>
            <p:grpSpPr>
              <a:xfrm rot="1026488">
                <a:off x="4687054" y="2027879"/>
                <a:ext cx="2063894" cy="2480160"/>
                <a:chOff x="827584" y="1489097"/>
                <a:chExt cx="2992524" cy="3596087"/>
              </a:xfrm>
            </p:grpSpPr>
            <p:cxnSp>
              <p:nvCxnSpPr>
                <p:cNvPr id="66" name="Gerader Verbinder 19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rader Verbinder 20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rader Verbinder 21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rader Verbinder 22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Gerader Verbinder 23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rader Verbinder 24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Gerader Verbinder 25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r Verbinder 26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r Verbinder 27"/>
                <p:cNvCxnSpPr/>
                <p:nvPr/>
              </p:nvCxnSpPr>
              <p:spPr>
                <a:xfrm>
                  <a:off x="1986602" y="1864126"/>
                  <a:ext cx="785198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Gerader Verbinder 28"/>
                <p:cNvCxnSpPr/>
                <p:nvPr/>
              </p:nvCxnSpPr>
              <p:spPr>
                <a:xfrm>
                  <a:off x="1331639" y="1802587"/>
                  <a:ext cx="654962" cy="6153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Gerader Verbinder 29"/>
                <p:cNvCxnSpPr/>
                <p:nvPr/>
              </p:nvCxnSpPr>
              <p:spPr>
                <a:xfrm>
                  <a:off x="1259632" y="1489097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Gerader Verbinder 30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Gerader Verbinder 31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Gerader Verbinder 32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Rechteck 1033"/>
              <p:cNvSpPr/>
              <p:nvPr/>
            </p:nvSpPr>
            <p:spPr>
              <a:xfrm rot="19920000">
                <a:off x="5598077" y="2749486"/>
                <a:ext cx="546269" cy="66646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Rechteck 203"/>
              <p:cNvSpPr/>
              <p:nvPr/>
            </p:nvSpPr>
            <p:spPr>
              <a:xfrm rot="18840000">
                <a:off x="5070239" y="3224952"/>
                <a:ext cx="340929" cy="62249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0" name="Rechteck 204"/>
              <p:cNvSpPr/>
              <p:nvPr/>
            </p:nvSpPr>
            <p:spPr>
              <a:xfrm rot="12591232">
                <a:off x="5656946" y="3128560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Rechteck 205"/>
              <p:cNvSpPr/>
              <p:nvPr/>
            </p:nvSpPr>
            <p:spPr>
              <a:xfrm rot="9240000">
                <a:off x="5654070" y="3497867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Rechteck 206"/>
              <p:cNvSpPr/>
              <p:nvPr/>
            </p:nvSpPr>
            <p:spPr>
              <a:xfrm rot="8810763">
                <a:off x="4584909" y="3655687"/>
                <a:ext cx="293446" cy="6118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Rechteck 207"/>
              <p:cNvSpPr/>
              <p:nvPr/>
            </p:nvSpPr>
            <p:spPr>
              <a:xfrm rot="14160000">
                <a:off x="6249529" y="2793389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" name="Rechteck 208"/>
              <p:cNvSpPr/>
              <p:nvPr/>
            </p:nvSpPr>
            <p:spPr>
              <a:xfrm rot="12900000">
                <a:off x="5862380" y="2388233"/>
                <a:ext cx="314097" cy="59904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221910" y="5696555"/>
            <a:ext cx="2440563" cy="712135"/>
            <a:chOff x="4341237" y="5007544"/>
            <a:chExt cx="2440563" cy="712135"/>
          </a:xfrm>
        </p:grpSpPr>
        <p:sp>
          <p:nvSpPr>
            <p:cNvPr id="81" name="Rectangle: Rounded Corners 80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39" name="Gruppieren 1084"/>
          <p:cNvGrpSpPr/>
          <p:nvPr/>
        </p:nvGrpSpPr>
        <p:grpSpPr>
          <a:xfrm>
            <a:off x="2907725" y="3801623"/>
            <a:ext cx="10166863" cy="2427250"/>
            <a:chOff x="2539867" y="1102627"/>
            <a:chExt cx="15265404" cy="3644482"/>
          </a:xfrm>
        </p:grpSpPr>
        <p:pic>
          <p:nvPicPr>
            <p:cNvPr id="40" name="Grafik 10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4123" y="1432804"/>
              <a:ext cx="1467233" cy="3314305"/>
            </a:xfrm>
            <a:prstGeom prst="rect">
              <a:avLst/>
            </a:prstGeom>
          </p:spPr>
        </p:pic>
        <p:grpSp>
          <p:nvGrpSpPr>
            <p:cNvPr id="41" name="Gruppieren 1082"/>
            <p:cNvGrpSpPr/>
            <p:nvPr/>
          </p:nvGrpSpPr>
          <p:grpSpPr>
            <a:xfrm>
              <a:off x="2539867" y="1102627"/>
              <a:ext cx="2202778" cy="2822854"/>
              <a:chOff x="2483768" y="1611096"/>
              <a:chExt cx="2202778" cy="2822854"/>
            </a:xfrm>
          </p:grpSpPr>
          <p:cxnSp>
            <p:nvCxnSpPr>
              <p:cNvPr id="43" name="Gerader Verbinder 271"/>
              <p:cNvCxnSpPr>
                <a:endCxn id="101" idx="4"/>
              </p:cNvCxnSpPr>
              <p:nvPr/>
            </p:nvCxnSpPr>
            <p:spPr>
              <a:xfrm flipV="1">
                <a:off x="3173737" y="3350151"/>
                <a:ext cx="829398" cy="18631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Flussdiagramm: Datenträger mit direktem Zugriff 209"/>
              <p:cNvSpPr/>
              <p:nvPr/>
            </p:nvSpPr>
            <p:spPr>
              <a:xfrm rot="16200000">
                <a:off x="3584020" y="2700430"/>
                <a:ext cx="388099" cy="216025"/>
              </a:xfrm>
              <a:prstGeom prst="flowChartMagneticDrum">
                <a:avLst/>
              </a:prstGeom>
              <a:solidFill>
                <a:srgbClr val="FF0000"/>
              </a:solidFill>
              <a:ln w="222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5" name="Gerader Verbinder 210"/>
              <p:cNvCxnSpPr/>
              <p:nvPr/>
            </p:nvCxnSpPr>
            <p:spPr>
              <a:xfrm>
                <a:off x="3776532" y="2411534"/>
                <a:ext cx="0" cy="278521"/>
              </a:xfrm>
              <a:prstGeom prst="line">
                <a:avLst/>
              </a:prstGeom>
              <a:ln w="1905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Flussdiagramm: Datenträger mit direktem Zugriff 217"/>
              <p:cNvSpPr/>
              <p:nvPr/>
            </p:nvSpPr>
            <p:spPr>
              <a:xfrm rot="16200000">
                <a:off x="3576243" y="3704202"/>
                <a:ext cx="388100" cy="216025"/>
              </a:xfrm>
              <a:prstGeom prst="flowChartMagneticDrum">
                <a:avLst/>
              </a:prstGeom>
              <a:solidFill>
                <a:srgbClr val="FF0000"/>
              </a:solidFill>
              <a:ln w="222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7" name="Gerader Verbinder 218"/>
              <p:cNvCxnSpPr/>
              <p:nvPr/>
            </p:nvCxnSpPr>
            <p:spPr>
              <a:xfrm>
                <a:off x="3777160" y="3404340"/>
                <a:ext cx="0" cy="273441"/>
              </a:xfrm>
              <a:prstGeom prst="line">
                <a:avLst/>
              </a:prstGeom>
              <a:ln w="1905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219"/>
              <p:cNvCxnSpPr/>
              <p:nvPr/>
            </p:nvCxnSpPr>
            <p:spPr>
              <a:xfrm>
                <a:off x="3777160" y="3994643"/>
                <a:ext cx="0" cy="278521"/>
              </a:xfrm>
              <a:prstGeom prst="line">
                <a:avLst/>
              </a:prstGeom>
              <a:ln w="1905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feld 221"/>
              <p:cNvSpPr txBox="1"/>
              <p:nvPr/>
            </p:nvSpPr>
            <p:spPr>
              <a:xfrm>
                <a:off x="2494556" y="1611096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shoulder pitch</a:t>
                </a:r>
              </a:p>
            </p:txBody>
          </p:sp>
          <p:sp>
            <p:nvSpPr>
              <p:cNvPr id="50" name="Textfeld 222"/>
              <p:cNvSpPr txBox="1"/>
              <p:nvPr/>
            </p:nvSpPr>
            <p:spPr>
              <a:xfrm>
                <a:off x="2494556" y="2096965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shoulder roll</a:t>
                </a:r>
              </a:p>
            </p:txBody>
          </p:sp>
          <p:sp>
            <p:nvSpPr>
              <p:cNvPr id="51" name="Textfeld 223"/>
              <p:cNvSpPr txBox="1"/>
              <p:nvPr/>
            </p:nvSpPr>
            <p:spPr>
              <a:xfrm>
                <a:off x="2493101" y="2590245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shoulder yaw</a:t>
                </a:r>
              </a:p>
            </p:txBody>
          </p:sp>
          <p:cxnSp>
            <p:nvCxnSpPr>
              <p:cNvPr id="52" name="Gerader Verbinder 226"/>
              <p:cNvCxnSpPr>
                <a:endCxn id="44" idx="0"/>
              </p:cNvCxnSpPr>
              <p:nvPr/>
            </p:nvCxnSpPr>
            <p:spPr>
              <a:xfrm>
                <a:off x="3334561" y="2683316"/>
                <a:ext cx="335496" cy="125126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229"/>
              <p:cNvCxnSpPr>
                <a:endCxn id="103" idx="4"/>
              </p:cNvCxnSpPr>
              <p:nvPr/>
            </p:nvCxnSpPr>
            <p:spPr>
              <a:xfrm>
                <a:off x="3289451" y="2225448"/>
                <a:ext cx="363391" cy="13001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feld 234"/>
              <p:cNvSpPr txBox="1"/>
              <p:nvPr/>
            </p:nvSpPr>
            <p:spPr>
              <a:xfrm>
                <a:off x="2485320" y="3086184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elbow pitch</a:t>
                </a:r>
              </a:p>
            </p:txBody>
          </p:sp>
          <p:sp>
            <p:nvSpPr>
              <p:cNvPr id="85" name="Textfeld 235"/>
              <p:cNvSpPr txBox="1"/>
              <p:nvPr/>
            </p:nvSpPr>
            <p:spPr>
              <a:xfrm>
                <a:off x="2486378" y="3850672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wrist yaw</a:t>
                </a:r>
              </a:p>
            </p:txBody>
          </p:sp>
          <p:sp>
            <p:nvSpPr>
              <p:cNvPr id="86" name="Textfeld 236"/>
              <p:cNvSpPr txBox="1"/>
              <p:nvPr/>
            </p:nvSpPr>
            <p:spPr>
              <a:xfrm>
                <a:off x="2483768" y="4142546"/>
                <a:ext cx="113513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wrist pitch</a:t>
                </a:r>
              </a:p>
            </p:txBody>
          </p:sp>
          <p:cxnSp>
            <p:nvCxnSpPr>
              <p:cNvPr id="87" name="Gerader Verbinder 237"/>
              <p:cNvCxnSpPr>
                <a:endCxn id="90" idx="3"/>
              </p:cNvCxnSpPr>
              <p:nvPr/>
            </p:nvCxnSpPr>
            <p:spPr>
              <a:xfrm>
                <a:off x="3191769" y="4277652"/>
                <a:ext cx="680607" cy="69173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Gerader Verbinder 240"/>
              <p:cNvCxnSpPr/>
              <p:nvPr/>
            </p:nvCxnSpPr>
            <p:spPr>
              <a:xfrm>
                <a:off x="3243894" y="3210790"/>
                <a:ext cx="487206" cy="41834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rader Verbinder 242"/>
              <p:cNvCxnSpPr>
                <a:endCxn id="46" idx="0"/>
              </p:cNvCxnSpPr>
              <p:nvPr/>
            </p:nvCxnSpPr>
            <p:spPr>
              <a:xfrm flipV="1">
                <a:off x="3105168" y="3812215"/>
                <a:ext cx="557112" cy="160746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Flussdiagramm: Datenträger mit direktem Zugriff 220"/>
              <p:cNvSpPr/>
              <p:nvPr/>
            </p:nvSpPr>
            <p:spPr>
              <a:xfrm rot="874160">
                <a:off x="3542907" y="4217926"/>
                <a:ext cx="498209" cy="216024"/>
              </a:xfrm>
              <a:prstGeom prst="flowChartMagneticDrum">
                <a:avLst/>
              </a:prstGeom>
              <a:solidFill>
                <a:srgbClr val="00B050"/>
              </a:solidFill>
              <a:ln w="222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91" name="Gruppieren 1069"/>
              <p:cNvGrpSpPr/>
              <p:nvPr/>
            </p:nvGrpSpPr>
            <p:grpSpPr>
              <a:xfrm>
                <a:off x="3627309" y="2064151"/>
                <a:ext cx="620011" cy="319693"/>
                <a:chOff x="3627309" y="2064151"/>
                <a:chExt cx="620011" cy="319693"/>
              </a:xfrm>
            </p:grpSpPr>
            <p:sp>
              <p:nvSpPr>
                <p:cNvPr id="102" name="Flussdiagramm: Datenträger mit direktem Zugriff 251"/>
                <p:cNvSpPr/>
                <p:nvPr/>
              </p:nvSpPr>
              <p:spPr>
                <a:xfrm rot="8722278">
                  <a:off x="3770936" y="2064151"/>
                  <a:ext cx="288275" cy="220567"/>
                </a:xfrm>
                <a:prstGeom prst="flowChartMagneticDrum">
                  <a:avLst/>
                </a:prstGeom>
                <a:solidFill>
                  <a:srgbClr val="2599D1"/>
                </a:solidFill>
                <a:ln w="222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3" name="Flussdiagramm: Datenträger mit direktem Zugriff 200"/>
                <p:cNvSpPr/>
                <p:nvPr/>
              </p:nvSpPr>
              <p:spPr>
                <a:xfrm rot="8722278">
                  <a:off x="3627309" y="2163277"/>
                  <a:ext cx="288275" cy="220567"/>
                </a:xfrm>
                <a:prstGeom prst="flowChartMagneticDrum">
                  <a:avLst/>
                </a:prstGeom>
                <a:solidFill>
                  <a:srgbClr val="2599D1"/>
                </a:solidFill>
                <a:ln w="222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4" name="Flussdiagramm: Datenträger mit direktem Zugriff 1037"/>
                <p:cNvSpPr/>
                <p:nvPr/>
              </p:nvSpPr>
              <p:spPr>
                <a:xfrm rot="874160">
                  <a:off x="3749111" y="2148795"/>
                  <a:ext cx="498209" cy="216024"/>
                </a:xfrm>
                <a:prstGeom prst="flowChartMagneticDrum">
                  <a:avLst/>
                </a:prstGeom>
                <a:solidFill>
                  <a:srgbClr val="00B050"/>
                </a:solidFill>
                <a:ln w="222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cxnSp>
            <p:nvCxnSpPr>
              <p:cNvPr id="92" name="Gerader Verbinder 199"/>
              <p:cNvCxnSpPr/>
              <p:nvPr/>
            </p:nvCxnSpPr>
            <p:spPr>
              <a:xfrm>
                <a:off x="4155706" y="2299228"/>
                <a:ext cx="530840" cy="140949"/>
              </a:xfrm>
              <a:prstGeom prst="line">
                <a:avLst/>
              </a:prstGeom>
              <a:ln w="19050">
                <a:solidFill>
                  <a:schemeClr val="bg2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uppieren 1073"/>
              <p:cNvGrpSpPr/>
              <p:nvPr/>
            </p:nvGrpSpPr>
            <p:grpSpPr>
              <a:xfrm>
                <a:off x="3536643" y="3137178"/>
                <a:ext cx="481033" cy="319693"/>
                <a:chOff x="3532220" y="3186280"/>
                <a:chExt cx="481033" cy="319693"/>
              </a:xfrm>
            </p:grpSpPr>
            <p:sp>
              <p:nvSpPr>
                <p:cNvPr id="97" name="Flussdiagramm: Datenträger mit direktem Zugriff 265"/>
                <p:cNvSpPr/>
                <p:nvPr/>
              </p:nvSpPr>
              <p:spPr>
                <a:xfrm rot="874160">
                  <a:off x="3532220" y="3205889"/>
                  <a:ext cx="278287" cy="216024"/>
                </a:xfrm>
                <a:prstGeom prst="flowChartMagneticDrum">
                  <a:avLst/>
                </a:prstGeom>
                <a:solidFill>
                  <a:srgbClr val="00B050"/>
                </a:solidFill>
                <a:ln w="222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grpSp>
              <p:nvGrpSpPr>
                <p:cNvPr id="98" name="Gruppieren 258"/>
                <p:cNvGrpSpPr/>
                <p:nvPr/>
              </p:nvGrpSpPr>
              <p:grpSpPr>
                <a:xfrm>
                  <a:off x="3581351" y="3186280"/>
                  <a:ext cx="431902" cy="319693"/>
                  <a:chOff x="4211827" y="2111177"/>
                  <a:chExt cx="431902" cy="319693"/>
                </a:xfrm>
              </p:grpSpPr>
              <p:sp>
                <p:nvSpPr>
                  <p:cNvPr id="99" name="Flussdiagramm: Datenträger mit direktem Zugriff 259"/>
                  <p:cNvSpPr/>
                  <p:nvPr/>
                </p:nvSpPr>
                <p:spPr>
                  <a:xfrm rot="8722278">
                    <a:off x="4355454" y="2111177"/>
                    <a:ext cx="288275" cy="220567"/>
                  </a:xfrm>
                  <a:prstGeom prst="flowChartMagneticDrum">
                    <a:avLst/>
                  </a:prstGeom>
                  <a:solidFill>
                    <a:srgbClr val="2599D1"/>
                  </a:solidFill>
                  <a:ln w="222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00" name="Flussdiagramm: Datenträger mit direktem Zugriff 260"/>
                  <p:cNvSpPr/>
                  <p:nvPr/>
                </p:nvSpPr>
                <p:spPr>
                  <a:xfrm rot="8722278">
                    <a:off x="4211827" y="2210303"/>
                    <a:ext cx="288275" cy="220567"/>
                  </a:xfrm>
                  <a:prstGeom prst="flowChartMagneticDrum">
                    <a:avLst/>
                  </a:prstGeom>
                  <a:solidFill>
                    <a:srgbClr val="2599D1"/>
                  </a:solidFill>
                  <a:ln w="222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01" name="Flussdiagramm: Datenträger mit direktem Zugriff 261"/>
                  <p:cNvSpPr/>
                  <p:nvPr/>
                </p:nvSpPr>
                <p:spPr>
                  <a:xfrm rot="874160">
                    <a:off x="4355375" y="2181136"/>
                    <a:ext cx="278287" cy="216024"/>
                  </a:xfrm>
                  <a:prstGeom prst="flowChartMagneticDrum">
                    <a:avLst/>
                  </a:prstGeom>
                  <a:solidFill>
                    <a:srgbClr val="00B050"/>
                  </a:solidFill>
                  <a:ln w="222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cxnSp>
            <p:nvCxnSpPr>
              <p:cNvPr id="95" name="Gerader Verbinder 215"/>
              <p:cNvCxnSpPr/>
              <p:nvPr/>
            </p:nvCxnSpPr>
            <p:spPr>
              <a:xfrm>
                <a:off x="3770292" y="3003088"/>
                <a:ext cx="1154" cy="175228"/>
              </a:xfrm>
              <a:prstGeom prst="line">
                <a:avLst/>
              </a:prstGeom>
              <a:ln w="1905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feld 270"/>
              <p:cNvSpPr txBox="1"/>
              <p:nvPr/>
            </p:nvSpPr>
            <p:spPr>
              <a:xfrm>
                <a:off x="2491119" y="3421518"/>
                <a:ext cx="92703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elbow roll</a:t>
                </a:r>
              </a:p>
            </p:txBody>
          </p:sp>
        </p:grpSp>
        <p:sp>
          <p:nvSpPr>
            <p:cNvPr id="42" name="Textfeld 279"/>
            <p:cNvSpPr txBox="1"/>
            <p:nvPr/>
          </p:nvSpPr>
          <p:spPr>
            <a:xfrm>
              <a:off x="7096244" y="1488072"/>
              <a:ext cx="10709027" cy="17560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</a:rPr>
                <a:t>example: arm without hand</a:t>
              </a:r>
            </a:p>
            <a:p>
              <a:endParaRPr lang="de-DE" sz="1400" dirty="0">
                <a:solidFill>
                  <a:schemeClr val="bg2"/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bg2"/>
                  </a:solidFill>
                </a:rPr>
                <a:t>7 DoFs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bg2"/>
                  </a:solidFill>
                </a:rPr>
                <a:t>but &gt; 20 skeletal muscles</a:t>
              </a:r>
            </a:p>
          </p:txBody>
        </p:sp>
      </p:grpSp>
      <p:sp>
        <p:nvSpPr>
          <p:cNvPr id="107" name="Textfeld 279"/>
          <p:cNvSpPr txBox="1"/>
          <p:nvPr/>
        </p:nvSpPr>
        <p:spPr>
          <a:xfrm>
            <a:off x="5340747" y="5577567"/>
            <a:ext cx="71322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lang="de-DE" sz="1400" dirty="0">
                <a:solidFill>
                  <a:schemeClr val="bg2"/>
                </a:solidFill>
              </a:rPr>
              <a:t>joints are over-actuated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 muscle system is underdetermined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  muscle recruitment solution requires additional constraints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</a:t>
            </a:r>
            <a:endParaRPr lang="de-DE" sz="1400" dirty="0">
              <a:solidFill>
                <a:schemeClr val="bg2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3277213" y="3068527"/>
            <a:ext cx="8600362" cy="670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Muscular Redundancy Problem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i="1" dirty="0">
                <a:solidFill>
                  <a:schemeClr val="bg2"/>
                </a:solidFill>
              </a:rPr>
              <a:t> - “How to distribute net joint moments over all involved muscles?”</a:t>
            </a:r>
          </a:p>
        </p:txBody>
      </p:sp>
      <p:grpSp>
        <p:nvGrpSpPr>
          <p:cNvPr id="93" name="Gruppieren 1034"/>
          <p:cNvGrpSpPr/>
          <p:nvPr/>
        </p:nvGrpSpPr>
        <p:grpSpPr>
          <a:xfrm>
            <a:off x="775966" y="1460713"/>
            <a:ext cx="1244807" cy="1289085"/>
            <a:chOff x="4355976" y="2027879"/>
            <a:chExt cx="2394971" cy="2480160"/>
          </a:xfrm>
        </p:grpSpPr>
        <p:grpSp>
          <p:nvGrpSpPr>
            <p:cNvPr id="106" name="Gruppieren 7"/>
            <p:cNvGrpSpPr/>
            <p:nvPr/>
          </p:nvGrpSpPr>
          <p:grpSpPr>
            <a:xfrm>
              <a:off x="4355976" y="2027879"/>
              <a:ext cx="2394971" cy="2480160"/>
              <a:chOff x="5009067" y="2109950"/>
              <a:chExt cx="3472567" cy="3596087"/>
            </a:xfrm>
            <a:effectLst/>
          </p:grpSpPr>
          <p:grpSp>
            <p:nvGrpSpPr>
              <p:cNvPr id="117" name="Gruppieren 8"/>
              <p:cNvGrpSpPr/>
              <p:nvPr/>
            </p:nvGrpSpPr>
            <p:grpSpPr>
              <a:xfrm>
                <a:off x="5123090" y="2109950"/>
                <a:ext cx="3358544" cy="3596087"/>
                <a:chOff x="4967725" y="2116640"/>
                <a:chExt cx="3358544" cy="3596087"/>
              </a:xfrm>
            </p:grpSpPr>
            <p:grpSp>
              <p:nvGrpSpPr>
                <p:cNvPr id="124" name="Gruppieren 15"/>
                <p:cNvGrpSpPr/>
                <p:nvPr/>
              </p:nvGrpSpPr>
              <p:grpSpPr>
                <a:xfrm rot="1026488">
                  <a:off x="5333745" y="2116640"/>
                  <a:ext cx="2992524" cy="3596087"/>
                  <a:chOff x="827584" y="1489097"/>
                  <a:chExt cx="2992524" cy="3596087"/>
                </a:xfrm>
              </p:grpSpPr>
              <p:cxnSp>
                <p:nvCxnSpPr>
                  <p:cNvPr id="127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0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1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2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rgbClr val="00B050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5" name="Textfeld 16"/>
                <p:cNvSpPr txBox="1"/>
                <p:nvPr/>
              </p:nvSpPr>
              <p:spPr>
                <a:xfrm>
                  <a:off x="4967725" y="4712366"/>
                  <a:ext cx="301475" cy="3123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800" dirty="0">
                      <a:solidFill>
                        <a:srgbClr val="00B050"/>
                      </a:solidFill>
                    </a:rPr>
                    <a:t>M</a:t>
                  </a:r>
                </a:p>
              </p:txBody>
            </p:sp>
            <p:sp>
              <p:nvSpPr>
                <p:cNvPr id="126" name="Textfeld 17"/>
                <p:cNvSpPr txBox="1"/>
                <p:nvPr/>
              </p:nvSpPr>
              <p:spPr>
                <a:xfrm>
                  <a:off x="6433268" y="4461309"/>
                  <a:ext cx="301475" cy="3123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800" dirty="0">
                      <a:solidFill>
                        <a:srgbClr val="00B050"/>
                      </a:solidFill>
                    </a:rPr>
                    <a:t>M</a:t>
                  </a:r>
                </a:p>
              </p:txBody>
            </p:sp>
          </p:grpSp>
          <p:grpSp>
            <p:nvGrpSpPr>
              <p:cNvPr id="118" name="Gruppieren 9"/>
              <p:cNvGrpSpPr/>
              <p:nvPr/>
            </p:nvGrpSpPr>
            <p:grpSpPr>
              <a:xfrm>
                <a:off x="5009067" y="5198239"/>
                <a:ext cx="301474" cy="395945"/>
                <a:chOff x="5000238" y="5156298"/>
                <a:chExt cx="301474" cy="395945"/>
              </a:xfrm>
            </p:grpSpPr>
            <p:cxnSp>
              <p:nvCxnSpPr>
                <p:cNvPr id="122" name="Gerade Verbindung mit Pfeil 13"/>
                <p:cNvCxnSpPr/>
                <p:nvPr/>
              </p:nvCxnSpPr>
              <p:spPr>
                <a:xfrm flipV="1">
                  <a:off x="5096185" y="5156298"/>
                  <a:ext cx="0" cy="280372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headEnd type="none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3" name="Textfeld 14"/>
                <p:cNvSpPr txBox="1"/>
                <p:nvPr/>
              </p:nvSpPr>
              <p:spPr>
                <a:xfrm>
                  <a:off x="5000238" y="5239862"/>
                  <a:ext cx="301474" cy="3123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800" dirty="0">
                      <a:solidFill>
                        <a:srgbClr val="00B050"/>
                      </a:solidFill>
                    </a:rPr>
                    <a:t>F</a:t>
                  </a:r>
                </a:p>
              </p:txBody>
            </p:sp>
          </p:grpSp>
          <p:grpSp>
            <p:nvGrpSpPr>
              <p:cNvPr id="119" name="Gruppieren 10"/>
              <p:cNvGrpSpPr/>
              <p:nvPr/>
            </p:nvGrpSpPr>
            <p:grpSpPr>
              <a:xfrm>
                <a:off x="6511277" y="4917865"/>
                <a:ext cx="301474" cy="388549"/>
                <a:chOff x="5007772" y="5061527"/>
                <a:chExt cx="301474" cy="388549"/>
              </a:xfrm>
            </p:grpSpPr>
            <p:cxnSp>
              <p:nvCxnSpPr>
                <p:cNvPr id="120" name="Gerade Verbindung mit Pfeil 11"/>
                <p:cNvCxnSpPr/>
                <p:nvPr/>
              </p:nvCxnSpPr>
              <p:spPr>
                <a:xfrm flipV="1">
                  <a:off x="5106136" y="5061527"/>
                  <a:ext cx="0" cy="280373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feld 12"/>
                <p:cNvSpPr txBox="1"/>
                <p:nvPr/>
              </p:nvSpPr>
              <p:spPr>
                <a:xfrm>
                  <a:off x="5007772" y="5137695"/>
                  <a:ext cx="301474" cy="3123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800" dirty="0">
                      <a:solidFill>
                        <a:srgbClr val="00B050"/>
                      </a:solidFill>
                    </a:rPr>
                    <a:t>F</a:t>
                  </a:r>
                </a:p>
              </p:txBody>
            </p:sp>
          </p:grpSp>
        </p:grpSp>
        <p:sp>
          <p:nvSpPr>
            <p:cNvPr id="110" name="Rechteck 1033"/>
            <p:cNvSpPr/>
            <p:nvPr/>
          </p:nvSpPr>
          <p:spPr>
            <a:xfrm rot="19920000">
              <a:off x="5598077" y="2749486"/>
              <a:ext cx="546269" cy="66646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Rechteck 203"/>
            <p:cNvSpPr/>
            <p:nvPr/>
          </p:nvSpPr>
          <p:spPr>
            <a:xfrm rot="18840000">
              <a:off x="5070239" y="3224952"/>
              <a:ext cx="340929" cy="62249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Rechteck 204"/>
            <p:cNvSpPr/>
            <p:nvPr/>
          </p:nvSpPr>
          <p:spPr>
            <a:xfrm rot="12591232">
              <a:off x="5656946" y="3128560"/>
              <a:ext cx="347542" cy="5845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Rechteck 205"/>
            <p:cNvSpPr/>
            <p:nvPr/>
          </p:nvSpPr>
          <p:spPr>
            <a:xfrm rot="9240000">
              <a:off x="5654070" y="3497867"/>
              <a:ext cx="347542" cy="5845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Rechteck 206"/>
            <p:cNvSpPr/>
            <p:nvPr/>
          </p:nvSpPr>
          <p:spPr>
            <a:xfrm rot="8810763">
              <a:off x="4584909" y="3655687"/>
              <a:ext cx="293446" cy="6118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Rechteck 207"/>
            <p:cNvSpPr/>
            <p:nvPr/>
          </p:nvSpPr>
          <p:spPr>
            <a:xfrm rot="14160000">
              <a:off x="6249529" y="2793389"/>
              <a:ext cx="347542" cy="5845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Rechteck 208"/>
            <p:cNvSpPr/>
            <p:nvPr/>
          </p:nvSpPr>
          <p:spPr>
            <a:xfrm rot="12900000">
              <a:off x="5862380" y="2388233"/>
              <a:ext cx="314097" cy="59904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51" y="3039935"/>
            <a:ext cx="1742006" cy="150688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79925" y="2508758"/>
            <a:ext cx="1133870" cy="763992"/>
            <a:chOff x="779925" y="2451008"/>
            <a:chExt cx="1133870" cy="763992"/>
          </a:xfrm>
        </p:grpSpPr>
        <p:sp>
          <p:nvSpPr>
            <p:cNvPr id="5" name="Arc 4"/>
            <p:cNvSpPr/>
            <p:nvPr/>
          </p:nvSpPr>
          <p:spPr>
            <a:xfrm rot="2665998">
              <a:off x="1101832" y="2451008"/>
              <a:ext cx="732523" cy="763992"/>
            </a:xfrm>
            <a:prstGeom prst="arc">
              <a:avLst/>
            </a:prstGeom>
            <a:ln w="19050">
              <a:solidFill>
                <a:schemeClr val="bg2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1" name="Textfeld 279"/>
            <p:cNvSpPr txBox="1"/>
            <p:nvPr/>
          </p:nvSpPr>
          <p:spPr>
            <a:xfrm>
              <a:off x="779925" y="2670786"/>
              <a:ext cx="11338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</a:rPr>
                <a:t>mapping?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3134438" y="1154702"/>
            <a:ext cx="8127119" cy="1392901"/>
            <a:chOff x="3134438" y="1154702"/>
            <a:chExt cx="8127119" cy="1392901"/>
          </a:xfrm>
        </p:grpSpPr>
        <p:sp>
          <p:nvSpPr>
            <p:cNvPr id="143" name="Rectangle 142"/>
            <p:cNvSpPr/>
            <p:nvPr/>
          </p:nvSpPr>
          <p:spPr>
            <a:xfrm>
              <a:off x="3134438" y="1154702"/>
              <a:ext cx="812711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schemeClr val="bg2"/>
                  </a:solidFill>
                </a:rPr>
                <a:t>Equations of Motion</a:t>
              </a:r>
            </a:p>
          </p:txBody>
        </p:sp>
        <p:pic>
          <p:nvPicPr>
            <p:cNvPr id="144" name="Picture 1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44778" y="1652295"/>
              <a:ext cx="4944177" cy="895308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8471948" y="1700069"/>
            <a:ext cx="3405627" cy="738664"/>
            <a:chOff x="8565339" y="1711367"/>
            <a:chExt cx="3405627" cy="738664"/>
          </a:xfrm>
        </p:grpSpPr>
        <p:sp>
          <p:nvSpPr>
            <p:cNvPr id="145" name="Textfeld 279"/>
            <p:cNvSpPr txBox="1"/>
            <p:nvPr/>
          </p:nvSpPr>
          <p:spPr>
            <a:xfrm>
              <a:off x="8565339" y="1711367"/>
              <a:ext cx="128044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</a:rPr>
                <a:t>net forces</a:t>
              </a:r>
            </a:p>
            <a:p>
              <a:endParaRPr lang="de-DE" sz="1400" dirty="0">
                <a:solidFill>
                  <a:schemeClr val="bg2"/>
                </a:solidFill>
              </a:endParaRPr>
            </a:p>
            <a:p>
              <a:r>
                <a:rPr lang="de-DE" sz="1400" dirty="0">
                  <a:solidFill>
                    <a:schemeClr val="bg2"/>
                  </a:solidFill>
                </a:rPr>
                <a:t>and torques</a:t>
              </a:r>
            </a:p>
          </p:txBody>
        </p:sp>
        <p:sp>
          <p:nvSpPr>
            <p:cNvPr id="7" name="Right Brace 6"/>
            <p:cNvSpPr/>
            <p:nvPr/>
          </p:nvSpPr>
          <p:spPr>
            <a:xfrm>
              <a:off x="9845788" y="1789072"/>
              <a:ext cx="63781" cy="579002"/>
            </a:xfrm>
            <a:prstGeom prst="rightBrac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7" name="Textfeld 279"/>
            <p:cNvSpPr txBox="1"/>
            <p:nvPr/>
          </p:nvSpPr>
          <p:spPr>
            <a:xfrm>
              <a:off x="9909569" y="1915059"/>
              <a:ext cx="20613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  muscle forces?</a:t>
              </a:r>
              <a:r>
                <a:rPr lang="de-DE" sz="1400" dirty="0">
                  <a:solidFill>
                    <a:schemeClr val="bg2"/>
                  </a:solidFill>
                </a:rPr>
                <a:t> </a:t>
              </a:r>
            </a:p>
          </p:txBody>
        </p:sp>
      </p:grpSp>
      <p:sp>
        <p:nvSpPr>
          <p:cNvPr id="146" name="TextBox 145"/>
          <p:cNvSpPr txBox="1"/>
          <p:nvPr/>
        </p:nvSpPr>
        <p:spPr>
          <a:xfrm>
            <a:off x="284882" y="5734663"/>
            <a:ext cx="167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</a:t>
            </a:r>
            <a:r>
              <a:rPr lang="de-DE" dirty="0"/>
              <a:t>uscle</a:t>
            </a:r>
          </a:p>
          <a:p>
            <a:r>
              <a:rPr lang="de-DE" b="1" dirty="0"/>
              <a:t>R</a:t>
            </a:r>
            <a:r>
              <a:rPr lang="de-DE" dirty="0"/>
              <a:t>ecruitment</a:t>
            </a:r>
          </a:p>
        </p:txBody>
      </p:sp>
    </p:spTree>
    <p:extLst>
      <p:ext uri="{BB962C8B-B14F-4D97-AF65-F5344CB8AC3E}">
        <p14:creationId xmlns:p14="http://schemas.microsoft.com/office/powerpoint/2010/main" val="312948705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-8431" y="962124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Muscle Recruitment Optimization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225664" y="4758383"/>
            <a:ext cx="2433057" cy="712135"/>
            <a:chOff x="4348741" y="3355832"/>
            <a:chExt cx="2433057" cy="712135"/>
          </a:xfrm>
        </p:grpSpPr>
        <p:sp>
          <p:nvSpPr>
            <p:cNvPr id="54" name="Rectangle: Rounded Corners 53"/>
            <p:cNvSpPr/>
            <p:nvPr/>
          </p:nvSpPr>
          <p:spPr>
            <a:xfrm>
              <a:off x="4348741" y="3355832"/>
              <a:ext cx="2433057" cy="71213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412350" y="3365341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D</a:t>
              </a:r>
              <a:r>
                <a:rPr lang="de-DE" dirty="0"/>
                <a:t>ynamics</a:t>
              </a:r>
            </a:p>
          </p:txBody>
        </p:sp>
        <p:grpSp>
          <p:nvGrpSpPr>
            <p:cNvPr id="56" name="Gruppieren 1034"/>
            <p:cNvGrpSpPr/>
            <p:nvPr/>
          </p:nvGrpSpPr>
          <p:grpSpPr>
            <a:xfrm>
              <a:off x="6101831" y="3463713"/>
              <a:ext cx="524584" cy="593678"/>
              <a:chOff x="4584909" y="2027879"/>
              <a:chExt cx="2166039" cy="2480160"/>
            </a:xfrm>
          </p:grpSpPr>
          <p:grpSp>
            <p:nvGrpSpPr>
              <p:cNvPr id="57" name="Gruppieren 15"/>
              <p:cNvGrpSpPr/>
              <p:nvPr/>
            </p:nvGrpSpPr>
            <p:grpSpPr>
              <a:xfrm rot="1026488">
                <a:off x="4687054" y="2027879"/>
                <a:ext cx="2063894" cy="2480160"/>
                <a:chOff x="827584" y="1489097"/>
                <a:chExt cx="2992524" cy="3596087"/>
              </a:xfrm>
            </p:grpSpPr>
            <p:cxnSp>
              <p:nvCxnSpPr>
                <p:cNvPr id="66" name="Gerader Verbinder 19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rader Verbinder 20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rader Verbinder 21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rader Verbinder 22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Gerader Verbinder 23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rader Verbinder 24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Gerader Verbinder 25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r Verbinder 26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r Verbinder 27"/>
                <p:cNvCxnSpPr/>
                <p:nvPr/>
              </p:nvCxnSpPr>
              <p:spPr>
                <a:xfrm>
                  <a:off x="1986602" y="1864126"/>
                  <a:ext cx="785198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Gerader Verbinder 28"/>
                <p:cNvCxnSpPr/>
                <p:nvPr/>
              </p:nvCxnSpPr>
              <p:spPr>
                <a:xfrm>
                  <a:off x="1331639" y="1802587"/>
                  <a:ext cx="654962" cy="6153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Gerader Verbinder 29"/>
                <p:cNvCxnSpPr/>
                <p:nvPr/>
              </p:nvCxnSpPr>
              <p:spPr>
                <a:xfrm>
                  <a:off x="1259632" y="1489097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Gerader Verbinder 30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Gerader Verbinder 31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Gerader Verbinder 32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Rechteck 1033"/>
              <p:cNvSpPr/>
              <p:nvPr/>
            </p:nvSpPr>
            <p:spPr>
              <a:xfrm rot="19920000">
                <a:off x="5598077" y="2749486"/>
                <a:ext cx="546269" cy="66646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Rechteck 203"/>
              <p:cNvSpPr/>
              <p:nvPr/>
            </p:nvSpPr>
            <p:spPr>
              <a:xfrm rot="18840000">
                <a:off x="5070239" y="3224952"/>
                <a:ext cx="340929" cy="62249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0" name="Rechteck 204"/>
              <p:cNvSpPr/>
              <p:nvPr/>
            </p:nvSpPr>
            <p:spPr>
              <a:xfrm rot="12591232">
                <a:off x="5656946" y="3128560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Rechteck 205"/>
              <p:cNvSpPr/>
              <p:nvPr/>
            </p:nvSpPr>
            <p:spPr>
              <a:xfrm rot="9240000">
                <a:off x="5654070" y="3497867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Rechteck 206"/>
              <p:cNvSpPr/>
              <p:nvPr/>
            </p:nvSpPr>
            <p:spPr>
              <a:xfrm rot="8810763">
                <a:off x="4584909" y="3655687"/>
                <a:ext cx="293446" cy="6118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Rechteck 207"/>
              <p:cNvSpPr/>
              <p:nvPr/>
            </p:nvSpPr>
            <p:spPr>
              <a:xfrm rot="14160000">
                <a:off x="6249529" y="2793389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" name="Rechteck 208"/>
              <p:cNvSpPr/>
              <p:nvPr/>
            </p:nvSpPr>
            <p:spPr>
              <a:xfrm rot="12900000">
                <a:off x="5862380" y="2388233"/>
                <a:ext cx="314097" cy="59904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221910" y="5696555"/>
            <a:ext cx="2440563" cy="712135"/>
            <a:chOff x="4341237" y="5007544"/>
            <a:chExt cx="2440563" cy="712135"/>
          </a:xfrm>
        </p:grpSpPr>
        <p:sp>
          <p:nvSpPr>
            <p:cNvPr id="81" name="Rectangle: Rounded Corners 80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34" y="2542782"/>
            <a:ext cx="879375" cy="1999044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785" y="2578823"/>
            <a:ext cx="752658" cy="1944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266" y="3525617"/>
            <a:ext cx="2946239" cy="1102686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3570972" y="3759057"/>
            <a:ext cx="4389121" cy="2372233"/>
            <a:chOff x="3570972" y="1882133"/>
            <a:chExt cx="4389121" cy="2372233"/>
          </a:xfrm>
        </p:grpSpPr>
        <p:cxnSp>
          <p:nvCxnSpPr>
            <p:cNvPr id="93" name="Gerader Verbinder 190"/>
            <p:cNvCxnSpPr>
              <a:cxnSpLocks/>
            </p:cNvCxnSpPr>
            <p:nvPr/>
          </p:nvCxnSpPr>
          <p:spPr>
            <a:xfrm>
              <a:off x="7365241" y="1882133"/>
              <a:ext cx="594852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90"/>
            <p:cNvCxnSpPr>
              <a:cxnSpLocks/>
            </p:cNvCxnSpPr>
            <p:nvPr/>
          </p:nvCxnSpPr>
          <p:spPr>
            <a:xfrm>
              <a:off x="7960093" y="1882133"/>
              <a:ext cx="0" cy="869246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90"/>
            <p:cNvCxnSpPr>
              <a:cxnSpLocks/>
            </p:cNvCxnSpPr>
            <p:nvPr/>
          </p:nvCxnSpPr>
          <p:spPr>
            <a:xfrm>
              <a:off x="3570972" y="2751379"/>
              <a:ext cx="4389121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r Verbinder 190"/>
            <p:cNvCxnSpPr>
              <a:cxnSpLocks/>
            </p:cNvCxnSpPr>
            <p:nvPr/>
          </p:nvCxnSpPr>
          <p:spPr>
            <a:xfrm>
              <a:off x="3570972" y="2751379"/>
              <a:ext cx="0" cy="1502987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Textfeld 279"/>
          <p:cNvSpPr txBox="1"/>
          <p:nvPr/>
        </p:nvSpPr>
        <p:spPr>
          <a:xfrm>
            <a:off x="3658237" y="4794368"/>
            <a:ext cx="8485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  <a:cs typeface="Courier New" panose="02070309020205020404" pitchFamily="49" charset="0"/>
              </a:rPr>
              <a:t>p</a:t>
            </a:r>
            <a:r>
              <a:rPr lang="de-DE" sz="1400" i="1" dirty="0">
                <a:solidFill>
                  <a:schemeClr val="bg2"/>
                </a:solidFill>
              </a:rPr>
              <a:t> </a:t>
            </a:r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</a:rPr>
              <a:t>= </a:t>
            </a:r>
            <a:r>
              <a:rPr lang="de-DE" sz="1400" dirty="0">
                <a:solidFill>
                  <a:schemeClr val="bg2"/>
                </a:solidFill>
                <a:latin typeface="Century Schoolbook" panose="02040604050505020304" pitchFamily="18" charset="0"/>
              </a:rPr>
              <a:t>1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:  linear recruitment:  allocate more work to stronger muscles 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	   </a:t>
            </a:r>
            <a:r>
              <a:rPr lang="de-DE" sz="1200" dirty="0">
                <a:solidFill>
                  <a:schemeClr val="bg2"/>
                </a:solidFill>
                <a:sym typeface="Wingdings" panose="05000000000000000000" pitchFamily="2" charset="2"/>
              </a:rPr>
              <a:t>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</a:t>
            </a:r>
            <a:r>
              <a:rPr lang="de-DE" sz="1200" dirty="0">
                <a:solidFill>
                  <a:schemeClr val="bg2"/>
                </a:solidFill>
                <a:sym typeface="Wingdings" panose="05000000000000000000" pitchFamily="2" charset="2"/>
              </a:rPr>
              <a:t>minimum number of muscles for equilibrium     </a:t>
            </a:r>
            <a:endParaRPr lang="de-DE" sz="1200" dirty="0">
              <a:solidFill>
                <a:schemeClr val="bg2"/>
              </a:solidFill>
            </a:endParaRPr>
          </a:p>
        </p:txBody>
      </p:sp>
      <p:sp>
        <p:nvSpPr>
          <p:cNvPr id="113" name="Textfeld 279"/>
          <p:cNvSpPr txBox="1"/>
          <p:nvPr/>
        </p:nvSpPr>
        <p:spPr>
          <a:xfrm>
            <a:off x="8171015" y="4039791"/>
            <a:ext cx="2132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/>
                </a:solidFill>
                <a:sym typeface="Wingdings" panose="05000000000000000000" pitchFamily="2" charset="2"/>
              </a:rPr>
              <a:t>cf. polynomial norms</a:t>
            </a:r>
            <a:endParaRPr lang="de-DE" sz="1400" i="1" dirty="0">
              <a:solidFill>
                <a:schemeClr val="bg2"/>
              </a:solidFill>
            </a:endParaRPr>
          </a:p>
        </p:txBody>
      </p:sp>
      <p:sp>
        <p:nvSpPr>
          <p:cNvPr id="114" name="Textfeld 279"/>
          <p:cNvSpPr txBox="1"/>
          <p:nvPr/>
        </p:nvSpPr>
        <p:spPr>
          <a:xfrm>
            <a:off x="3658237" y="5383459"/>
            <a:ext cx="8485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  <a:cs typeface="Courier New" panose="02070309020205020404" pitchFamily="49" charset="0"/>
              </a:rPr>
              <a:t>p</a:t>
            </a:r>
            <a:r>
              <a:rPr lang="de-DE" sz="1400" i="1" dirty="0">
                <a:solidFill>
                  <a:schemeClr val="bg2"/>
                </a:solidFill>
              </a:rPr>
              <a:t> </a:t>
            </a:r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</a:rPr>
              <a:t>= </a:t>
            </a:r>
            <a:r>
              <a:rPr lang="de-DE" sz="1400" dirty="0">
                <a:solidFill>
                  <a:schemeClr val="bg2"/>
                </a:solidFill>
                <a:latin typeface="Century Schoolbook" panose="02040604050505020304" pitchFamily="18" charset="0"/>
              </a:rPr>
              <a:t>2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:  quadratic recruitment:  penalize large single force terms</a:t>
            </a: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	</a:t>
            </a:r>
            <a:r>
              <a:rPr lang="de-DE" sz="1200" dirty="0">
                <a:solidFill>
                  <a:schemeClr val="bg2"/>
                </a:solidFill>
                <a:sym typeface="Wingdings" panose="05000000000000000000" pitchFamily="2" charset="2"/>
              </a:rPr>
              <a:t>     emphasize load sharing, i.e. muscle synergy effects</a:t>
            </a:r>
            <a:endParaRPr lang="de-DE" sz="1200" dirty="0">
              <a:solidFill>
                <a:schemeClr val="bg2"/>
              </a:solidFill>
            </a:endParaRPr>
          </a:p>
        </p:txBody>
      </p:sp>
      <p:sp>
        <p:nvSpPr>
          <p:cNvPr id="115" name="Textfeld 279"/>
          <p:cNvSpPr txBox="1"/>
          <p:nvPr/>
        </p:nvSpPr>
        <p:spPr>
          <a:xfrm>
            <a:off x="3658237" y="5958040"/>
            <a:ext cx="8485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  <a:cs typeface="Courier New" panose="02070309020205020404" pitchFamily="49" charset="0"/>
              </a:rPr>
              <a:t>p</a:t>
            </a:r>
            <a:r>
              <a:rPr lang="de-DE" sz="1400" i="1" dirty="0">
                <a:solidFill>
                  <a:schemeClr val="bg2"/>
                </a:solidFill>
              </a:rPr>
              <a:t> </a:t>
            </a:r>
            <a:r>
              <a:rPr lang="de-DE" sz="1400" i="1" dirty="0">
                <a:solidFill>
                  <a:schemeClr val="bg2"/>
                </a:solidFill>
                <a:latin typeface="Century Schoolbook" panose="02040604050505020304" pitchFamily="18" charset="0"/>
              </a:rPr>
              <a:t>= </a:t>
            </a:r>
            <a:r>
              <a:rPr lang="de-DE" sz="1400" dirty="0">
                <a:solidFill>
                  <a:schemeClr val="bg2"/>
                </a:solidFill>
                <a:latin typeface="Century Schoolbook" panose="02040604050505020304" pitchFamily="18" charset="0"/>
              </a:rPr>
              <a:t>∞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:  min-max recruitment:  </a:t>
            </a:r>
            <a:r>
              <a:rPr lang="en-US" sz="1400" dirty="0">
                <a:solidFill>
                  <a:schemeClr val="bg2"/>
                </a:solidFill>
              </a:rPr>
              <a:t>balance loads among muscles as best as possible</a:t>
            </a:r>
            <a:endParaRPr lang="de-DE" sz="14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	   </a:t>
            </a:r>
            <a:r>
              <a:rPr lang="de-DE" sz="1200" dirty="0">
                <a:solidFill>
                  <a:schemeClr val="bg2"/>
                </a:solidFill>
                <a:sym typeface="Wingdings" panose="05000000000000000000" pitchFamily="2" charset="2"/>
              </a:rPr>
              <a:t>  </a:t>
            </a:r>
            <a:r>
              <a:rPr lang="de-DE" sz="1200" dirty="0">
                <a:solidFill>
                  <a:schemeClr val="bg2"/>
                </a:solidFill>
              </a:rPr>
              <a:t>minimum muscle fatigue or maximum synergism criterion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285728" y="1096483"/>
            <a:ext cx="82041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Idea of Static Optimization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3349" y="1985774"/>
            <a:ext cx="2962310" cy="1108700"/>
          </a:xfrm>
          <a:prstGeom prst="rect">
            <a:avLst/>
          </a:prstGeom>
        </p:spPr>
      </p:pic>
      <p:sp>
        <p:nvSpPr>
          <p:cNvPr id="50" name="Rectangle 49"/>
          <p:cNvSpPr/>
          <p:nvPr/>
        </p:nvSpPr>
        <p:spPr>
          <a:xfrm>
            <a:off x="3413974" y="1451073"/>
            <a:ext cx="8204121" cy="555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1400" dirty="0">
                <a:solidFill>
                  <a:schemeClr val="bg2"/>
                </a:solidFill>
              </a:rPr>
              <a:t>in each time step, choose a solution that minimizes the total muscle stress</a:t>
            </a:r>
          </a:p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1400" dirty="0">
                <a:solidFill>
                  <a:schemeClr val="bg2"/>
                </a:solidFill>
              </a:rPr>
              <a:t>while fulfilling the force balance prescribed by the equations of motion: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314603" y="3262160"/>
            <a:ext cx="82041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2000" dirty="0">
                <a:solidFill>
                  <a:schemeClr val="bg2"/>
                </a:solidFill>
              </a:rPr>
              <a:t>Muscle Recruitment Criterion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4882" y="5734663"/>
            <a:ext cx="167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</a:t>
            </a:r>
            <a:r>
              <a:rPr lang="de-DE" dirty="0"/>
              <a:t>uscle</a:t>
            </a:r>
          </a:p>
          <a:p>
            <a:r>
              <a:rPr lang="de-DE" b="1" dirty="0"/>
              <a:t>R</a:t>
            </a:r>
            <a:r>
              <a:rPr lang="de-DE" dirty="0"/>
              <a:t>ecruitment</a:t>
            </a:r>
          </a:p>
        </p:txBody>
      </p:sp>
    </p:spTree>
    <p:extLst>
      <p:ext uri="{BB962C8B-B14F-4D97-AF65-F5344CB8AC3E}">
        <p14:creationId xmlns:p14="http://schemas.microsoft.com/office/powerpoint/2010/main" val="231559262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Ground Reaction Forces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225664" y="4758383"/>
            <a:ext cx="2433057" cy="712135"/>
            <a:chOff x="4348741" y="3355832"/>
            <a:chExt cx="2433057" cy="712135"/>
          </a:xfrm>
        </p:grpSpPr>
        <p:sp>
          <p:nvSpPr>
            <p:cNvPr id="54" name="Rectangle: Rounded Corners 53"/>
            <p:cNvSpPr/>
            <p:nvPr/>
          </p:nvSpPr>
          <p:spPr>
            <a:xfrm>
              <a:off x="4348741" y="3355832"/>
              <a:ext cx="2433057" cy="71213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412350" y="3365341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D</a:t>
              </a:r>
              <a:r>
                <a:rPr lang="de-DE" dirty="0"/>
                <a:t>ynamics</a:t>
              </a:r>
            </a:p>
          </p:txBody>
        </p:sp>
        <p:grpSp>
          <p:nvGrpSpPr>
            <p:cNvPr id="56" name="Gruppieren 1034"/>
            <p:cNvGrpSpPr/>
            <p:nvPr/>
          </p:nvGrpSpPr>
          <p:grpSpPr>
            <a:xfrm>
              <a:off x="6101831" y="3463713"/>
              <a:ext cx="524584" cy="593678"/>
              <a:chOff x="4584909" y="2027879"/>
              <a:chExt cx="2166039" cy="2480160"/>
            </a:xfrm>
          </p:grpSpPr>
          <p:grpSp>
            <p:nvGrpSpPr>
              <p:cNvPr id="57" name="Gruppieren 15"/>
              <p:cNvGrpSpPr/>
              <p:nvPr/>
            </p:nvGrpSpPr>
            <p:grpSpPr>
              <a:xfrm rot="1026488">
                <a:off x="4687054" y="2027879"/>
                <a:ext cx="2063894" cy="2480160"/>
                <a:chOff x="827584" y="1489097"/>
                <a:chExt cx="2992524" cy="3596087"/>
              </a:xfrm>
            </p:grpSpPr>
            <p:cxnSp>
              <p:nvCxnSpPr>
                <p:cNvPr id="66" name="Gerader Verbinder 19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rader Verbinder 20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rader Verbinder 21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rader Verbinder 22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Gerader Verbinder 23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rader Verbinder 24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Gerader Verbinder 25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r Verbinder 26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r Verbinder 27"/>
                <p:cNvCxnSpPr/>
                <p:nvPr/>
              </p:nvCxnSpPr>
              <p:spPr>
                <a:xfrm>
                  <a:off x="1986602" y="1864126"/>
                  <a:ext cx="785198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Gerader Verbinder 28"/>
                <p:cNvCxnSpPr/>
                <p:nvPr/>
              </p:nvCxnSpPr>
              <p:spPr>
                <a:xfrm>
                  <a:off x="1331639" y="1802587"/>
                  <a:ext cx="654962" cy="6153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Gerader Verbinder 29"/>
                <p:cNvCxnSpPr/>
                <p:nvPr/>
              </p:nvCxnSpPr>
              <p:spPr>
                <a:xfrm>
                  <a:off x="1259632" y="1489097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Gerader Verbinder 30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Gerader Verbinder 31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Gerader Verbinder 32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Rechteck 1033"/>
              <p:cNvSpPr/>
              <p:nvPr/>
            </p:nvSpPr>
            <p:spPr>
              <a:xfrm rot="19920000">
                <a:off x="5598077" y="2749486"/>
                <a:ext cx="546269" cy="66646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Rechteck 203"/>
              <p:cNvSpPr/>
              <p:nvPr/>
            </p:nvSpPr>
            <p:spPr>
              <a:xfrm rot="18840000">
                <a:off x="5070239" y="3224952"/>
                <a:ext cx="340929" cy="62249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0" name="Rechteck 204"/>
              <p:cNvSpPr/>
              <p:nvPr/>
            </p:nvSpPr>
            <p:spPr>
              <a:xfrm rot="12591232">
                <a:off x="5656946" y="3128560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Rechteck 205"/>
              <p:cNvSpPr/>
              <p:nvPr/>
            </p:nvSpPr>
            <p:spPr>
              <a:xfrm rot="9240000">
                <a:off x="5654070" y="3497867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Rechteck 206"/>
              <p:cNvSpPr/>
              <p:nvPr/>
            </p:nvSpPr>
            <p:spPr>
              <a:xfrm rot="8810763">
                <a:off x="4584909" y="3655687"/>
                <a:ext cx="293446" cy="6118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Rechteck 207"/>
              <p:cNvSpPr/>
              <p:nvPr/>
            </p:nvSpPr>
            <p:spPr>
              <a:xfrm rot="14160000">
                <a:off x="6249529" y="2793389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" name="Rechteck 208"/>
              <p:cNvSpPr/>
              <p:nvPr/>
            </p:nvSpPr>
            <p:spPr>
              <a:xfrm rot="12900000">
                <a:off x="5862380" y="2388233"/>
                <a:ext cx="314097" cy="59904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221910" y="5696555"/>
            <a:ext cx="2440563" cy="712135"/>
            <a:chOff x="4341237" y="5007544"/>
            <a:chExt cx="2440563" cy="712135"/>
          </a:xfrm>
        </p:grpSpPr>
        <p:sp>
          <p:nvSpPr>
            <p:cNvPr id="81" name="Rectangle: Rounded Corners 80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S</a:t>
              </a:r>
              <a:r>
                <a:rPr lang="de-DE" dirty="0"/>
                <a:t>tatic</a:t>
              </a:r>
            </a:p>
            <a:p>
              <a:r>
                <a:rPr lang="de-DE" b="1" dirty="0"/>
                <a:t>O</a:t>
              </a:r>
              <a:r>
                <a:rPr lang="de-DE" dirty="0"/>
                <a:t>ptimization</a:t>
              </a: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Rectangle 60"/>
          <p:cNvSpPr/>
          <p:nvPr/>
        </p:nvSpPr>
        <p:spPr>
          <a:xfrm>
            <a:off x="3195463" y="4059459"/>
            <a:ext cx="76939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Limitations of GRF Measurements</a:t>
            </a:r>
          </a:p>
        </p:txBody>
      </p:sp>
      <p:sp>
        <p:nvSpPr>
          <p:cNvPr id="84" name="Textfeld 43"/>
          <p:cNvSpPr txBox="1"/>
          <p:nvPr/>
        </p:nvSpPr>
        <p:spPr>
          <a:xfrm>
            <a:off x="3513534" y="4195470"/>
            <a:ext cx="869562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bg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possible dynamic inconsistency of equations of motions for measured GRFs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b="1" dirty="0">
                <a:solidFill>
                  <a:schemeClr val="bg2"/>
                </a:solidFill>
              </a:rPr>
              <a:t>inconvenient and inflexible force plate devices</a:t>
            </a:r>
            <a:endParaRPr lang="de-DE" sz="14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de-DE" sz="1400" b="1" dirty="0">
                <a:solidFill>
                  <a:schemeClr val="bg2"/>
                </a:solidFill>
                <a:sym typeface="Wingdings" panose="05000000000000000000" pitchFamily="2" charset="2"/>
              </a:rPr>
              <a:t>GRF prediction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using additional assumptions / constraints ... 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optimization based approach [Audu et al. 2003]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smooth transitions functions, interpolated from empirical measurements [Ren et al. 2008]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artificial neural networks  [Choi et al. 2013]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zero-moment point (robotics)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or ... ?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4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bg2"/>
              </a:solidFill>
            </a:endParaRPr>
          </a:p>
          <a:p>
            <a:endParaRPr lang="de-DE" sz="1400" b="1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3134438" y="1154702"/>
            <a:ext cx="81271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Why and how to measure GRFs?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19" y="2014628"/>
            <a:ext cx="2201726" cy="19064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5642" y="1588229"/>
            <a:ext cx="4315947" cy="1946311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482" y="4095658"/>
            <a:ext cx="2472240" cy="447681"/>
          </a:xfrm>
          <a:prstGeom prst="rect">
            <a:avLst/>
          </a:prstGeom>
        </p:spPr>
      </p:pic>
      <p:sp>
        <p:nvSpPr>
          <p:cNvPr id="88" name="Rectangle 87"/>
          <p:cNvSpPr/>
          <p:nvPr/>
        </p:nvSpPr>
        <p:spPr>
          <a:xfrm>
            <a:off x="3483333" y="3613884"/>
            <a:ext cx="81271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 </a:t>
            </a:r>
            <a:r>
              <a:rPr lang="de-DE" sz="1400" dirty="0">
                <a:solidFill>
                  <a:schemeClr val="bg2"/>
                </a:solidFill>
              </a:rPr>
              <a:t>GRFs indetermined during double feet contact phases (closed kinematic chain)</a:t>
            </a:r>
          </a:p>
        </p:txBody>
      </p:sp>
    </p:spTree>
    <p:extLst>
      <p:ext uri="{BB962C8B-B14F-4D97-AF65-F5344CB8AC3E}">
        <p14:creationId xmlns:p14="http://schemas.microsoft.com/office/powerpoint/2010/main" val="90550429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Ground Reaction Force Prediction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225664" y="4758383"/>
            <a:ext cx="2433057" cy="712135"/>
            <a:chOff x="4348741" y="3355832"/>
            <a:chExt cx="2433057" cy="712135"/>
          </a:xfrm>
        </p:grpSpPr>
        <p:sp>
          <p:nvSpPr>
            <p:cNvPr id="54" name="Rectangle: Rounded Corners 53"/>
            <p:cNvSpPr/>
            <p:nvPr/>
          </p:nvSpPr>
          <p:spPr>
            <a:xfrm>
              <a:off x="4348741" y="3355832"/>
              <a:ext cx="2433057" cy="71213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412350" y="3365341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D</a:t>
              </a:r>
              <a:r>
                <a:rPr lang="de-DE" dirty="0"/>
                <a:t>ynamics</a:t>
              </a:r>
            </a:p>
          </p:txBody>
        </p:sp>
        <p:grpSp>
          <p:nvGrpSpPr>
            <p:cNvPr id="56" name="Gruppieren 1034"/>
            <p:cNvGrpSpPr/>
            <p:nvPr/>
          </p:nvGrpSpPr>
          <p:grpSpPr>
            <a:xfrm>
              <a:off x="6101831" y="3463713"/>
              <a:ext cx="524584" cy="593678"/>
              <a:chOff x="4584909" y="2027879"/>
              <a:chExt cx="2166039" cy="2480160"/>
            </a:xfrm>
          </p:grpSpPr>
          <p:grpSp>
            <p:nvGrpSpPr>
              <p:cNvPr id="57" name="Gruppieren 15"/>
              <p:cNvGrpSpPr/>
              <p:nvPr/>
            </p:nvGrpSpPr>
            <p:grpSpPr>
              <a:xfrm rot="1026488">
                <a:off x="4687054" y="2027879"/>
                <a:ext cx="2063894" cy="2480160"/>
                <a:chOff x="827584" y="1489097"/>
                <a:chExt cx="2992524" cy="3596087"/>
              </a:xfrm>
            </p:grpSpPr>
            <p:cxnSp>
              <p:nvCxnSpPr>
                <p:cNvPr id="66" name="Gerader Verbinder 19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rader Verbinder 20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rader Verbinder 21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rader Verbinder 22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Gerader Verbinder 23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rader Verbinder 24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Gerader Verbinder 25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r Verbinder 26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r Verbinder 27"/>
                <p:cNvCxnSpPr/>
                <p:nvPr/>
              </p:nvCxnSpPr>
              <p:spPr>
                <a:xfrm>
                  <a:off x="1986602" y="1864126"/>
                  <a:ext cx="785198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Gerader Verbinder 28"/>
                <p:cNvCxnSpPr/>
                <p:nvPr/>
              </p:nvCxnSpPr>
              <p:spPr>
                <a:xfrm>
                  <a:off x="1331639" y="1802587"/>
                  <a:ext cx="654962" cy="6153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Gerader Verbinder 29"/>
                <p:cNvCxnSpPr/>
                <p:nvPr/>
              </p:nvCxnSpPr>
              <p:spPr>
                <a:xfrm>
                  <a:off x="1259632" y="1489097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Gerader Verbinder 30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Gerader Verbinder 31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Gerader Verbinder 32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Rechteck 1033"/>
              <p:cNvSpPr/>
              <p:nvPr/>
            </p:nvSpPr>
            <p:spPr>
              <a:xfrm rot="19920000">
                <a:off x="5598077" y="2749486"/>
                <a:ext cx="546269" cy="66646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Rechteck 203"/>
              <p:cNvSpPr/>
              <p:nvPr/>
            </p:nvSpPr>
            <p:spPr>
              <a:xfrm rot="18840000">
                <a:off x="5070239" y="3224952"/>
                <a:ext cx="340929" cy="62249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0" name="Rechteck 204"/>
              <p:cNvSpPr/>
              <p:nvPr/>
            </p:nvSpPr>
            <p:spPr>
              <a:xfrm rot="12591232">
                <a:off x="5656946" y="3128560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Rechteck 205"/>
              <p:cNvSpPr/>
              <p:nvPr/>
            </p:nvSpPr>
            <p:spPr>
              <a:xfrm rot="9240000">
                <a:off x="5654070" y="3497867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Rechteck 206"/>
              <p:cNvSpPr/>
              <p:nvPr/>
            </p:nvSpPr>
            <p:spPr>
              <a:xfrm rot="8810763">
                <a:off x="4584909" y="3655687"/>
                <a:ext cx="293446" cy="6118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Rechteck 207"/>
              <p:cNvSpPr/>
              <p:nvPr/>
            </p:nvSpPr>
            <p:spPr>
              <a:xfrm rot="14160000">
                <a:off x="6249529" y="2793389"/>
                <a:ext cx="347542" cy="5845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" name="Rechteck 208"/>
              <p:cNvSpPr/>
              <p:nvPr/>
            </p:nvSpPr>
            <p:spPr>
              <a:xfrm rot="12900000">
                <a:off x="5862380" y="2388233"/>
                <a:ext cx="314097" cy="59904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85" y="2417446"/>
            <a:ext cx="1613669" cy="2248690"/>
          </a:xfrm>
          <a:prstGeom prst="rect">
            <a:avLst/>
          </a:prstGeom>
        </p:spPr>
      </p:pic>
      <p:grpSp>
        <p:nvGrpSpPr>
          <p:cNvPr id="80" name="Group 79"/>
          <p:cNvGrpSpPr/>
          <p:nvPr/>
        </p:nvGrpSpPr>
        <p:grpSpPr>
          <a:xfrm>
            <a:off x="221910" y="5696555"/>
            <a:ext cx="2440563" cy="712135"/>
            <a:chOff x="4341237" y="5007544"/>
            <a:chExt cx="2440563" cy="712135"/>
          </a:xfrm>
        </p:grpSpPr>
        <p:sp>
          <p:nvSpPr>
            <p:cNvPr id="81" name="Rectangle: Rounded Corners 80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S</a:t>
              </a:r>
              <a:r>
                <a:rPr lang="de-DE" dirty="0"/>
                <a:t>tatic</a:t>
              </a:r>
            </a:p>
            <a:p>
              <a:r>
                <a:rPr lang="de-DE" b="1" dirty="0"/>
                <a:t>O</a:t>
              </a:r>
              <a:r>
                <a:rPr lang="de-DE" dirty="0"/>
                <a:t>ptimization</a:t>
              </a: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3233576" y="3709616"/>
            <a:ext cx="4310225" cy="2419886"/>
            <a:chOff x="3233576" y="3699991"/>
            <a:chExt cx="4310225" cy="241988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33576" y="3699991"/>
              <a:ext cx="4310225" cy="2077942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1736" y="5721373"/>
              <a:ext cx="2752825" cy="398504"/>
            </a:xfrm>
            <a:prstGeom prst="rect">
              <a:avLst/>
            </a:prstGeom>
          </p:spPr>
        </p:pic>
      </p:grpSp>
      <p:sp>
        <p:nvSpPr>
          <p:cNvPr id="94" name="Rectangle 93"/>
          <p:cNvSpPr/>
          <p:nvPr/>
        </p:nvSpPr>
        <p:spPr>
          <a:xfrm>
            <a:off x="3285728" y="1269736"/>
            <a:ext cx="85337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bg2"/>
                </a:solidFill>
              </a:rPr>
              <a:t>Idea: Artificial Muscle-Like Actuators at Foot Ground Contact Points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266152" y="4021149"/>
            <a:ext cx="4838970" cy="2040984"/>
            <a:chOff x="8266152" y="4021149"/>
            <a:chExt cx="4838970" cy="2040984"/>
          </a:xfrm>
        </p:grpSpPr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11514" y="4878501"/>
              <a:ext cx="2862766" cy="1071444"/>
            </a:xfrm>
            <a:prstGeom prst="rect">
              <a:avLst/>
            </a:prstGeom>
          </p:spPr>
        </p:pic>
        <p:sp>
          <p:nvSpPr>
            <p:cNvPr id="21" name="Right Brace 20"/>
            <p:cNvSpPr/>
            <p:nvPr/>
          </p:nvSpPr>
          <p:spPr>
            <a:xfrm>
              <a:off x="8266152" y="4262880"/>
              <a:ext cx="295154" cy="1799253"/>
            </a:xfrm>
            <a:prstGeom prst="rightBrace">
              <a:avLst>
                <a:gd name="adj1" fmla="val 8333"/>
                <a:gd name="adj2" fmla="val 100000"/>
              </a:avLst>
            </a:prstGeom>
            <a:ln w="19050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8556361" y="4441466"/>
              <a:ext cx="4548761" cy="2862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 i</a:t>
              </a:r>
              <a:r>
                <a:rPr lang="de-DE" sz="1400" dirty="0">
                  <a:solidFill>
                    <a:schemeClr val="bg2"/>
                  </a:solidFill>
                </a:rPr>
                <a:t>ntegration into Static Optimization</a:t>
              </a:r>
              <a:endParaRPr lang="en-US" sz="1400" dirty="0">
                <a:solidFill>
                  <a:schemeClr val="bg2"/>
                </a:solidFill>
              </a:endParaRPr>
            </a:p>
          </p:txBody>
        </p:sp>
        <p:sp>
          <p:nvSpPr>
            <p:cNvPr id="95" name="Right Brace 94"/>
            <p:cNvSpPr/>
            <p:nvPr/>
          </p:nvSpPr>
          <p:spPr>
            <a:xfrm rot="5400000">
              <a:off x="10137219" y="2445235"/>
              <a:ext cx="264310" cy="3416137"/>
            </a:xfrm>
            <a:prstGeom prst="rightBrace">
              <a:avLst>
                <a:gd name="adj1" fmla="val 8333"/>
                <a:gd name="adj2" fmla="val 100000"/>
              </a:avLst>
            </a:prstGeom>
            <a:ln w="19050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99" name="Rectangle 98"/>
          <p:cNvSpPr/>
          <p:nvPr/>
        </p:nvSpPr>
        <p:spPr>
          <a:xfrm>
            <a:off x="7541308" y="1835787"/>
            <a:ext cx="4548761" cy="17620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25 </a:t>
            </a:r>
            <a:r>
              <a:rPr lang="de-DE" sz="1400" b="1" dirty="0">
                <a:solidFill>
                  <a:schemeClr val="bg2"/>
                </a:solidFill>
              </a:rPr>
              <a:t>ground contact points </a:t>
            </a:r>
            <a:r>
              <a:rPr lang="de-DE" sz="1400" dirty="0">
                <a:solidFill>
                  <a:schemeClr val="bg2"/>
                </a:solidFill>
              </a:rPr>
              <a:t>per foot</a:t>
            </a:r>
          </a:p>
          <a:p>
            <a:pPr marL="285750" lvl="0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5 </a:t>
            </a:r>
            <a:r>
              <a:rPr lang="de-DE" sz="1400" b="1" dirty="0">
                <a:solidFill>
                  <a:schemeClr val="bg2"/>
                </a:solidFill>
              </a:rPr>
              <a:t>muscle-like actuators </a:t>
            </a:r>
            <a:r>
              <a:rPr lang="de-DE" sz="1400" dirty="0">
                <a:solidFill>
                  <a:schemeClr val="bg2"/>
                </a:solidFill>
              </a:rPr>
              <a:t>per point</a:t>
            </a:r>
          </a:p>
          <a:p>
            <a:pPr marL="285750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de-DE" sz="1400" b="1" dirty="0">
                <a:solidFill>
                  <a:schemeClr val="bg2"/>
                </a:solidFill>
              </a:rPr>
              <a:t>ground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contact conditions </a:t>
            </a:r>
            <a:r>
              <a:rPr lang="de-DE" sz="1400" dirty="0">
                <a:solidFill>
                  <a:schemeClr val="bg2"/>
                </a:solidFill>
              </a:rPr>
              <a:t>for each point: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zero-velocity condition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height threshold</a:t>
            </a:r>
          </a:p>
          <a:p>
            <a:pPr marL="285750" lvl="0" indent="-285750" defTabSz="5334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bg2"/>
              </a:solidFill>
            </a:endParaRPr>
          </a:p>
        </p:txBody>
      </p:sp>
      <p:sp>
        <p:nvSpPr>
          <p:cNvPr id="46" name="Textfeld 286"/>
          <p:cNvSpPr txBox="1"/>
          <p:nvPr/>
        </p:nvSpPr>
        <p:spPr>
          <a:xfrm>
            <a:off x="3787745" y="6227804"/>
            <a:ext cx="8264157" cy="246221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accent1">
                    <a:lumMod val="75000"/>
                  </a:schemeClr>
                </a:solidFill>
              </a:rPr>
              <a:t>“</a:t>
            </a:r>
            <a:r>
              <a:rPr lang="en-US" sz="1000" i="1" dirty="0">
                <a:solidFill>
                  <a:schemeClr val="bg2"/>
                </a:solidFill>
              </a:rPr>
              <a:t>Prediction of ground reaction forces and moments during various activities of daily living.” </a:t>
            </a:r>
            <a:r>
              <a:rPr lang="en-US" sz="1000" dirty="0">
                <a:solidFill>
                  <a:schemeClr val="bg2"/>
                </a:solidFill>
              </a:rPr>
              <a:t>Fluit et al. 2014, Journal of Biomechanics</a:t>
            </a:r>
          </a:p>
        </p:txBody>
      </p: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9567" y="1799947"/>
            <a:ext cx="4061478" cy="193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222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Motivation – Musculoskeletal Analysis 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7" name="Group 126"/>
          <p:cNvGrpSpPr/>
          <p:nvPr/>
        </p:nvGrpSpPr>
        <p:grpSpPr>
          <a:xfrm>
            <a:off x="5990843" y="1439647"/>
            <a:ext cx="5417441" cy="1270257"/>
            <a:chOff x="5223071" y="1210701"/>
            <a:chExt cx="5417441" cy="1270257"/>
          </a:xfrm>
        </p:grpSpPr>
        <p:cxnSp>
          <p:nvCxnSpPr>
            <p:cNvPr id="118" name="Straight Connector 117"/>
            <p:cNvCxnSpPr>
              <a:cxnSpLocks/>
            </p:cNvCxnSpPr>
            <p:nvPr/>
          </p:nvCxnSpPr>
          <p:spPr>
            <a:xfrm flipV="1">
              <a:off x="5223071" y="1584090"/>
              <a:ext cx="1494970" cy="896868"/>
            </a:xfrm>
            <a:prstGeom prst="line">
              <a:avLst/>
            </a:prstGeom>
            <a:ln w="19050">
              <a:headEnd type="oval" w="med" len="med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cxnSpLocks/>
            </p:cNvCxnSpPr>
            <p:nvPr/>
          </p:nvCxnSpPr>
          <p:spPr>
            <a:xfrm>
              <a:off x="6718041" y="1584090"/>
              <a:ext cx="3853542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Hexagon 8"/>
            <p:cNvSpPr txBox="1"/>
            <p:nvPr/>
          </p:nvSpPr>
          <p:spPr>
            <a:xfrm>
              <a:off x="6708710" y="1210701"/>
              <a:ext cx="3931802" cy="41291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(</a:t>
              </a:r>
              <a:r>
                <a:rPr lang="en-US" kern="1200" dirty="0"/>
                <a:t>Clinical) Motion and Gait Analysis</a:t>
              </a:r>
            </a:p>
          </p:txBody>
        </p:sp>
      </p:grpSp>
      <p:sp>
        <p:nvSpPr>
          <p:cNvPr id="136" name="Hexagon 8"/>
          <p:cNvSpPr txBox="1"/>
          <p:nvPr/>
        </p:nvSpPr>
        <p:spPr>
          <a:xfrm>
            <a:off x="7555999" y="2065613"/>
            <a:ext cx="3931802" cy="13258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5240" tIns="15240" rIns="15240" bIns="15240" numCol="1" spcCol="1270" anchor="ctr" anchorCtr="0">
            <a:no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/>
              <a:t>kinematic &amp; kinetic motion parameters:</a:t>
            </a:r>
          </a:p>
          <a:p>
            <a:pPr marL="285750" lvl="0" indent="-28575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anatomical kinematics</a:t>
            </a:r>
          </a:p>
          <a:p>
            <a:pPr marL="285750" lvl="0" indent="-28575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ground reaction forces</a:t>
            </a:r>
          </a:p>
          <a:p>
            <a:pPr marL="285750" lvl="0" indent="-28575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joint reaction forces</a:t>
            </a:r>
          </a:p>
          <a:p>
            <a:pPr marL="285750" lvl="0" indent="-28575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muscle forces / activations</a:t>
            </a:r>
            <a:endParaRPr lang="en-US" sz="1400" kern="1200" dirty="0"/>
          </a:p>
        </p:txBody>
      </p:sp>
      <p:grpSp>
        <p:nvGrpSpPr>
          <p:cNvPr id="11" name="Group 10"/>
          <p:cNvGrpSpPr/>
          <p:nvPr/>
        </p:nvGrpSpPr>
        <p:grpSpPr>
          <a:xfrm rot="21404701">
            <a:off x="6136467" y="4201040"/>
            <a:ext cx="5622071" cy="1585144"/>
            <a:chOff x="5979684" y="3701116"/>
            <a:chExt cx="5622071" cy="1585144"/>
          </a:xfrm>
        </p:grpSpPr>
        <p:sp>
          <p:nvSpPr>
            <p:cNvPr id="2" name="TextBox 1"/>
            <p:cNvSpPr txBox="1"/>
            <p:nvPr/>
          </p:nvSpPr>
          <p:spPr>
            <a:xfrm rot="20909468">
              <a:off x="5979684" y="4362930"/>
              <a:ext cx="5375120" cy="923330"/>
            </a:xfrm>
            <a:prstGeom prst="rect">
              <a:avLst/>
            </a:prstGeom>
            <a:solidFill>
              <a:schemeClr val="accent3"/>
            </a:solidFill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long-term goal:		</a:t>
              </a:r>
            </a:p>
            <a:p>
              <a:r>
                <a:rPr lang="de-DE" dirty="0"/>
                <a:t>flexibel &amp; mobile body-worn system</a:t>
              </a:r>
            </a:p>
            <a:p>
              <a:r>
                <a:rPr lang="de-DE" dirty="0">
                  <a:sym typeface="Wingdings" panose="05000000000000000000" pitchFamily="2" charset="2"/>
                </a:rPr>
                <a:t> inertial musculoskeletal analysis		</a:t>
              </a: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618534">
              <a:off x="9611647" y="3701116"/>
              <a:ext cx="1990108" cy="152425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446320-FA44-485E-AAE1-935F3948CD40}"/>
              </a:ext>
            </a:extLst>
          </p:cNvPr>
          <p:cNvGrpSpPr/>
          <p:nvPr/>
        </p:nvGrpSpPr>
        <p:grpSpPr>
          <a:xfrm>
            <a:off x="-254353" y="1603405"/>
            <a:ext cx="7957251" cy="3967721"/>
            <a:chOff x="-254000" y="1931937"/>
            <a:chExt cx="7957251" cy="396772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FF3EA6-88CC-4E19-B247-7DF310380D14}"/>
                </a:ext>
              </a:extLst>
            </p:cNvPr>
            <p:cNvGrpSpPr/>
            <p:nvPr/>
          </p:nvGrpSpPr>
          <p:grpSpPr>
            <a:xfrm>
              <a:off x="-254000" y="1931937"/>
              <a:ext cx="7957251" cy="3967721"/>
              <a:chOff x="-254000" y="1931937"/>
              <a:chExt cx="7957251" cy="3967721"/>
            </a:xfrm>
          </p:grpSpPr>
          <p:grpSp>
            <p:nvGrpSpPr>
              <p:cNvPr id="155" name="Group 154"/>
              <p:cNvGrpSpPr/>
              <p:nvPr/>
            </p:nvGrpSpPr>
            <p:grpSpPr>
              <a:xfrm>
                <a:off x="-254000" y="1931937"/>
                <a:ext cx="7957251" cy="3967721"/>
                <a:chOff x="5279515" y="3134800"/>
                <a:chExt cx="6251443" cy="3117154"/>
              </a:xfrm>
            </p:grpSpPr>
            <p:pic>
              <p:nvPicPr>
                <p:cNvPr id="135" name="Picture 134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18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9515" y="3280392"/>
                  <a:ext cx="6251443" cy="2971562"/>
                </a:xfrm>
                <a:prstGeom prst="rect">
                  <a:avLst/>
                </a:prstGeom>
              </p:spPr>
            </p:pic>
            <p:sp>
              <p:nvSpPr>
                <p:cNvPr id="138" name="Rectangle 137"/>
                <p:cNvSpPr/>
                <p:nvPr/>
              </p:nvSpPr>
              <p:spPr>
                <a:xfrm>
                  <a:off x="8874112" y="5356881"/>
                  <a:ext cx="1281084" cy="203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200" dirty="0">
                      <a:solidFill>
                        <a:schemeClr val="accent1"/>
                      </a:solidFill>
                    </a:rPr>
                    <a:t>force plates</a:t>
                  </a:r>
                </a:p>
              </p:txBody>
            </p:sp>
            <p:sp>
              <p:nvSpPr>
                <p:cNvPr id="139" name="Rectangle 138"/>
                <p:cNvSpPr/>
                <p:nvPr/>
              </p:nvSpPr>
              <p:spPr>
                <a:xfrm>
                  <a:off x="7329000" y="4228371"/>
                  <a:ext cx="620683" cy="39010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200" dirty="0">
                      <a:solidFill>
                        <a:schemeClr val="accent1"/>
                      </a:solidFill>
                    </a:rPr>
                    <a:t>optical</a:t>
                  </a:r>
                </a:p>
                <a:p>
                  <a:pPr lvl="0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200" dirty="0">
                      <a:solidFill>
                        <a:schemeClr val="accent1"/>
                      </a:solidFill>
                    </a:rPr>
                    <a:t>markers</a:t>
                  </a:r>
                </a:p>
              </p:txBody>
            </p:sp>
            <p:sp>
              <p:nvSpPr>
                <p:cNvPr id="140" name="Rectangle 139"/>
                <p:cNvSpPr/>
                <p:nvPr/>
              </p:nvSpPr>
              <p:spPr>
                <a:xfrm>
                  <a:off x="8542690" y="3134800"/>
                  <a:ext cx="636713" cy="39010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200" dirty="0">
                      <a:solidFill>
                        <a:schemeClr val="accent1"/>
                      </a:solidFill>
                    </a:rPr>
                    <a:t>camera</a:t>
                  </a:r>
                </a:p>
                <a:p>
                  <a:pPr lvl="0"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200" dirty="0">
                      <a:solidFill>
                        <a:schemeClr val="accent1"/>
                      </a:solidFill>
                    </a:rPr>
                    <a:t>systems</a:t>
                  </a:r>
                </a:p>
              </p:txBody>
            </p:sp>
            <p:cxnSp>
              <p:nvCxnSpPr>
                <p:cNvPr id="141" name="Straight Connector 140"/>
                <p:cNvCxnSpPr>
                  <a:cxnSpLocks/>
                </p:cNvCxnSpPr>
                <p:nvPr/>
              </p:nvCxnSpPr>
              <p:spPr>
                <a:xfrm flipH="1" flipV="1">
                  <a:off x="8574834" y="5347671"/>
                  <a:ext cx="286212" cy="101554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>
                  <a:cxnSpLocks/>
                </p:cNvCxnSpPr>
                <p:nvPr/>
              </p:nvCxnSpPr>
              <p:spPr>
                <a:xfrm>
                  <a:off x="7889288" y="4423424"/>
                  <a:ext cx="25709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/>
                <p:cNvCxnSpPr>
                  <a:cxnSpLocks/>
                </p:cNvCxnSpPr>
                <p:nvPr/>
              </p:nvCxnSpPr>
              <p:spPr>
                <a:xfrm>
                  <a:off x="9167709" y="3329854"/>
                  <a:ext cx="610662" cy="309085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EE2C7F8-D052-4B58-B0D3-0A632ED5D4C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5976" y="2180214"/>
                <a:ext cx="1643832" cy="50519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16CC712-E439-4A0C-B441-392AA975C381}"/>
                </a:ext>
              </a:extLst>
            </p:cNvPr>
            <p:cNvSpPr/>
            <p:nvPr/>
          </p:nvSpPr>
          <p:spPr>
            <a:xfrm>
              <a:off x="1983414" y="5503390"/>
              <a:ext cx="2496196" cy="2862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b="1" dirty="0">
                  <a:solidFill>
                    <a:schemeClr val="accent1"/>
                  </a:solidFill>
                </a:rPr>
                <a:t>typical gait lab equipment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885953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665" y="3020938"/>
            <a:ext cx="10733902" cy="1855573"/>
          </a:xfrm>
        </p:spPr>
        <p:txBody>
          <a:bodyPr/>
          <a:lstStyle/>
          <a:p>
            <a:r>
              <a:rPr lang="de-DE" sz="4200" dirty="0"/>
              <a:t>Agenda</a:t>
            </a:r>
            <a:endParaRPr lang="de-DE" sz="21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600" y="5448429"/>
            <a:ext cx="10666342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1. Introduction	  </a:t>
            </a:r>
            <a:r>
              <a:rPr lang="de-DE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2. Methodology &amp; CONCEPT	</a:t>
            </a:r>
            <a:r>
              <a:rPr lang="de-DE" dirty="0"/>
              <a:t>   </a:t>
            </a:r>
            <a:r>
              <a:rPr lang="de-DE" dirty="0">
                <a:sym typeface="Wingdings" panose="05000000000000000000" pitchFamily="2" charset="2"/>
              </a:rPr>
              <a:t> </a:t>
            </a:r>
            <a:r>
              <a:rPr lang="de-DE" dirty="0"/>
              <a:t>3. Results</a:t>
            </a:r>
            <a:r>
              <a:rPr lang="de-DE" dirty="0">
                <a:solidFill>
                  <a:schemeClr val="tx1"/>
                </a:solidFill>
              </a:rPr>
              <a:t>	      4. Discussion</a:t>
            </a:r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884218" y="5188671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100" descr="https://www.optitrack.com/public/images/applications/sprint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810" y="368725"/>
            <a:ext cx="3491686" cy="304728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0454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15"/>
          <p:cNvSpPr/>
          <p:nvPr/>
        </p:nvSpPr>
        <p:spPr>
          <a:xfrm flipH="1">
            <a:off x="7536582" y="4582693"/>
            <a:ext cx="1501540" cy="62895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8825658" cy="861420"/>
          </a:xfrm>
        </p:spPr>
        <p:txBody>
          <a:bodyPr/>
          <a:lstStyle/>
          <a:p>
            <a:r>
              <a:rPr lang="de-DE" b="1" cap="none" dirty="0">
                <a:sym typeface="Wingdings" panose="05000000000000000000" pitchFamily="2" charset="2"/>
              </a:rPr>
              <a:t></a:t>
            </a:r>
            <a:r>
              <a:rPr lang="de-DE" cap="none" dirty="0"/>
              <a:t> GRF Prediction: Validation &amp; Sensitivity Analysis</a:t>
            </a:r>
            <a:endParaRPr lang="de-DE" dirty="0"/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S</a:t>
              </a:r>
              <a:r>
                <a:rPr lang="de-DE" dirty="0"/>
                <a:t>tatic</a:t>
              </a:r>
            </a:p>
            <a:p>
              <a:r>
                <a:rPr lang="de-DE" b="1" dirty="0"/>
                <a:t>O</a:t>
              </a:r>
              <a:r>
                <a:rPr lang="de-DE" dirty="0"/>
                <a:t>ptimization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chemeClr val="accent1"/>
                </a:solidFill>
              </a:rPr>
              <a:t>Optical</a:t>
            </a:r>
            <a:r>
              <a:rPr lang="de-DE" sz="1400" dirty="0"/>
              <a:t> vs. </a:t>
            </a:r>
            <a:r>
              <a:rPr lang="de-DE" sz="1400" b="1" dirty="0">
                <a:solidFill>
                  <a:schemeClr val="accent3"/>
                </a:solidFill>
              </a:rPr>
              <a:t>Inertial</a:t>
            </a:r>
          </a:p>
          <a:p>
            <a:pPr algn="ctr"/>
            <a:r>
              <a:rPr lang="de-DE" sz="1400" dirty="0"/>
              <a:t>Musculoskeletal Pipeline</a:t>
            </a:r>
          </a:p>
        </p:txBody>
      </p:sp>
      <p:grpSp>
        <p:nvGrpSpPr>
          <p:cNvPr id="106" name="Group 105"/>
          <p:cNvGrpSpPr/>
          <p:nvPr/>
        </p:nvGrpSpPr>
        <p:grpSpPr>
          <a:xfrm>
            <a:off x="7301210" y="4646581"/>
            <a:ext cx="1601203" cy="694977"/>
            <a:chOff x="9276648" y="4097998"/>
            <a:chExt cx="1601203" cy="694977"/>
          </a:xfrm>
        </p:grpSpPr>
        <p:pic>
          <p:nvPicPr>
            <p:cNvPr id="111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5044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2" name="Textfeld 191"/>
            <p:cNvSpPr txBox="1"/>
            <p:nvPr/>
          </p:nvSpPr>
          <p:spPr>
            <a:xfrm>
              <a:off x="9696782" y="4118481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predicted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GRFS</a:t>
              </a:r>
            </a:p>
          </p:txBody>
        </p:sp>
        <p:cxnSp>
          <p:nvCxnSpPr>
            <p:cNvPr id="113" name="Gerader Verbinder 190"/>
            <p:cNvCxnSpPr>
              <a:cxnSpLocks/>
            </p:cNvCxnSpPr>
            <p:nvPr/>
          </p:nvCxnSpPr>
          <p:spPr>
            <a:xfrm flipH="1">
              <a:off x="9276648" y="4462703"/>
              <a:ext cx="409854" cy="33027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Gerader Verbinder 190"/>
          <p:cNvCxnSpPr>
            <a:cxnSpLocks/>
          </p:cNvCxnSpPr>
          <p:nvPr/>
        </p:nvCxnSpPr>
        <p:spPr>
          <a:xfrm flipH="1" flipV="1">
            <a:off x="7301210" y="4512074"/>
            <a:ext cx="409854" cy="250493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74874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GRF Prediction Validation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885" y="5427068"/>
            <a:ext cx="6719162" cy="83099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24968" y="6238248"/>
            <a:ext cx="63613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	r</a:t>
            </a:r>
            <a:r>
              <a:rPr lang="de-DE" sz="1400" dirty="0">
                <a:solidFill>
                  <a:schemeClr val="bg2"/>
                </a:solidFill>
              </a:rPr>
              <a:t>esults in accordance with [Fluit et al. 2014] and [Skals 2016]</a:t>
            </a:r>
            <a:endParaRPr lang="de-DE" sz="1400" dirty="0"/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683" y="1078772"/>
            <a:ext cx="5572326" cy="4019609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429" y="1097821"/>
            <a:ext cx="5572326" cy="4019609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7205616" y="1192528"/>
            <a:ext cx="4411330" cy="2520988"/>
            <a:chOff x="6974607" y="1365784"/>
            <a:chExt cx="4411330" cy="2520988"/>
          </a:xfrm>
        </p:grpSpPr>
        <p:grpSp>
          <p:nvGrpSpPr>
            <p:cNvPr id="36" name="Group 35"/>
            <p:cNvGrpSpPr/>
            <p:nvPr/>
          </p:nvGrpSpPr>
          <p:grpSpPr>
            <a:xfrm>
              <a:off x="6974607" y="1365784"/>
              <a:ext cx="4411330" cy="2247308"/>
              <a:chOff x="7088907" y="1365784"/>
              <a:chExt cx="4411330" cy="2247308"/>
            </a:xfrm>
          </p:grpSpPr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88907" y="1365784"/>
                <a:ext cx="4315947" cy="1946311"/>
              </a:xfrm>
              <a:prstGeom prst="rect">
                <a:avLst/>
              </a:prstGeom>
            </p:spPr>
          </p:pic>
          <p:sp>
            <p:nvSpPr>
              <p:cNvPr id="39" name="TextBox 38"/>
              <p:cNvSpPr txBox="1"/>
              <p:nvPr/>
            </p:nvSpPr>
            <p:spPr>
              <a:xfrm>
                <a:off x="7311306" y="3331345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1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8161366" y="3331344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2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9232774" y="3336093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3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0038875" y="3331344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4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10920701" y="3331344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5</a:t>
                </a: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7903068" y="3578995"/>
              <a:ext cx="250421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</a:rPr>
                <a:t>gait cycle with gait events</a:t>
              </a:r>
              <a:endParaRPr lang="de-DE" sz="14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D9D39ED-7233-4089-ABFE-A78833C23D44}"/>
              </a:ext>
            </a:extLst>
          </p:cNvPr>
          <p:cNvGrpSpPr/>
          <p:nvPr/>
        </p:nvGrpSpPr>
        <p:grpSpPr>
          <a:xfrm>
            <a:off x="795143" y="1301035"/>
            <a:ext cx="2400753" cy="4127536"/>
            <a:chOff x="795143" y="1301035"/>
            <a:chExt cx="2400753" cy="4127536"/>
          </a:xfrm>
        </p:grpSpPr>
        <p:grpSp>
          <p:nvGrpSpPr>
            <p:cNvPr id="116" name="Group 115"/>
            <p:cNvGrpSpPr/>
            <p:nvPr/>
          </p:nvGrpSpPr>
          <p:grpSpPr>
            <a:xfrm>
              <a:off x="830296" y="1301035"/>
              <a:ext cx="2365600" cy="4127536"/>
              <a:chOff x="5942620" y="1525022"/>
              <a:chExt cx="2365600" cy="4127536"/>
            </a:xfrm>
          </p:grpSpPr>
          <p:sp>
            <p:nvSpPr>
              <p:cNvPr id="117" name="TextBox 116"/>
              <p:cNvSpPr txBox="1"/>
              <p:nvPr/>
            </p:nvSpPr>
            <p:spPr>
              <a:xfrm>
                <a:off x="6338201" y="5375559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2</a:t>
                </a:r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6753858" y="5374019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3</a:t>
                </a:r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7292990" y="5374018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4</a:t>
                </a:r>
              </a:p>
            </p:txBody>
          </p:sp>
          <p:cxnSp>
            <p:nvCxnSpPr>
              <p:cNvPr id="120" name="Straight Connector 119"/>
              <p:cNvCxnSpPr>
                <a:cxnSpLocks/>
              </p:cNvCxnSpPr>
              <p:nvPr/>
            </p:nvCxnSpPr>
            <p:spPr>
              <a:xfrm>
                <a:off x="5942620" y="1525024"/>
                <a:ext cx="0" cy="4066445"/>
              </a:xfrm>
              <a:prstGeom prst="line">
                <a:avLst/>
              </a:prstGeom>
              <a:ln w="15875">
                <a:solidFill>
                  <a:schemeClr val="bg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>
                <a:cxnSpLocks/>
              </p:cNvCxnSpPr>
              <p:nvPr/>
            </p:nvCxnSpPr>
            <p:spPr>
              <a:xfrm>
                <a:off x="6336808" y="1531036"/>
                <a:ext cx="0" cy="4066445"/>
              </a:xfrm>
              <a:prstGeom prst="line">
                <a:avLst/>
              </a:prstGeom>
              <a:ln w="15875">
                <a:solidFill>
                  <a:schemeClr val="bg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>
                <a:cxnSpLocks/>
              </p:cNvCxnSpPr>
              <p:nvPr/>
            </p:nvCxnSpPr>
            <p:spPr>
              <a:xfrm>
                <a:off x="6762689" y="1525023"/>
                <a:ext cx="0" cy="4066445"/>
              </a:xfrm>
              <a:prstGeom prst="line">
                <a:avLst/>
              </a:prstGeom>
              <a:ln w="15875">
                <a:solidFill>
                  <a:schemeClr val="bg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>
                <a:cxnSpLocks/>
              </p:cNvCxnSpPr>
              <p:nvPr/>
            </p:nvCxnSpPr>
            <p:spPr>
              <a:xfrm>
                <a:off x="7313088" y="1525022"/>
                <a:ext cx="0" cy="4066445"/>
              </a:xfrm>
              <a:prstGeom prst="line">
                <a:avLst/>
              </a:prstGeom>
              <a:ln w="15875">
                <a:solidFill>
                  <a:schemeClr val="bg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>
                <a:cxnSpLocks/>
              </p:cNvCxnSpPr>
              <p:nvPr/>
            </p:nvCxnSpPr>
            <p:spPr>
              <a:xfrm>
                <a:off x="7735238" y="1525022"/>
                <a:ext cx="0" cy="4066445"/>
              </a:xfrm>
              <a:prstGeom prst="line">
                <a:avLst/>
              </a:prstGeom>
              <a:ln w="15875">
                <a:solidFill>
                  <a:schemeClr val="bg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TextBox 124"/>
              <p:cNvSpPr txBox="1"/>
              <p:nvPr/>
            </p:nvSpPr>
            <p:spPr>
              <a:xfrm>
                <a:off x="7728684" y="5374017"/>
                <a:ext cx="579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bg2"/>
                    </a:solidFill>
                  </a:rPr>
                  <a:t>5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D77F705-F755-4371-B6E5-907EC00A7C67}"/>
                </a:ext>
              </a:extLst>
            </p:cNvPr>
            <p:cNvSpPr txBox="1"/>
            <p:nvPr/>
          </p:nvSpPr>
          <p:spPr>
            <a:xfrm>
              <a:off x="795143" y="5151456"/>
              <a:ext cx="57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chemeClr val="bg2"/>
                  </a:solidFill>
                </a:rPr>
                <a:t>1</a:t>
              </a:r>
            </a:p>
          </p:txBody>
        </p:sp>
      </p:grpSp>
      <p:sp>
        <p:nvSpPr>
          <p:cNvPr id="4" name="Rectangle 3"/>
          <p:cNvSpPr/>
          <p:nvPr/>
        </p:nvSpPr>
        <p:spPr>
          <a:xfrm>
            <a:off x="404524" y="1035407"/>
            <a:ext cx="6621162" cy="44531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GRFPrediction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21646" y="1236901"/>
            <a:ext cx="5769556" cy="38682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FF90D0-AFAB-4E5E-A7E7-A216C3B5E6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6666" y="3846357"/>
            <a:ext cx="3234612" cy="2670576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4B5F8E6-5B91-48EA-8F7E-6CCDF7D7C324}"/>
              </a:ext>
            </a:extLst>
          </p:cNvPr>
          <p:cNvGrpSpPr/>
          <p:nvPr/>
        </p:nvGrpSpPr>
        <p:grpSpPr>
          <a:xfrm>
            <a:off x="10541842" y="5016480"/>
            <a:ext cx="1711267" cy="1414919"/>
            <a:chOff x="10758956" y="4925407"/>
            <a:chExt cx="1711267" cy="141491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A0DA725-82B3-4300-8A48-E8B6ED8C7D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1300" y="5908625"/>
              <a:ext cx="422700" cy="3015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2B16827-22FD-4932-BA89-7B3A27C71041}"/>
                </a:ext>
              </a:extLst>
            </p:cNvPr>
            <p:cNvCxnSpPr>
              <a:cxnSpLocks/>
              <a:endCxn id="47" idx="1"/>
            </p:cNvCxnSpPr>
            <p:nvPr/>
          </p:nvCxnSpPr>
          <p:spPr>
            <a:xfrm>
              <a:off x="11453595" y="5897957"/>
              <a:ext cx="437092" cy="3038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83B61F84-923B-4005-9FB9-3CE7135570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458995" y="5227658"/>
              <a:ext cx="1" cy="68096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5B56E8D-C744-4A7B-8241-1001E9CB2314}"/>
                </a:ext>
              </a:extLst>
            </p:cNvPr>
            <p:cNvSpPr txBox="1"/>
            <p:nvPr/>
          </p:nvSpPr>
          <p:spPr>
            <a:xfrm>
              <a:off x="10758956" y="6063327"/>
              <a:ext cx="57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00F1296-A349-479F-917F-68EC52DCB51F}"/>
                </a:ext>
              </a:extLst>
            </p:cNvPr>
            <p:cNvSpPr txBox="1"/>
            <p:nvPr/>
          </p:nvSpPr>
          <p:spPr>
            <a:xfrm>
              <a:off x="11890687" y="6063327"/>
              <a:ext cx="57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chemeClr val="accent4"/>
                  </a:solidFill>
                </a:rPr>
                <a:t>y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CFB9926-DA29-40D5-A65B-70F3456B121A}"/>
                </a:ext>
              </a:extLst>
            </p:cNvPr>
            <p:cNvSpPr txBox="1"/>
            <p:nvPr/>
          </p:nvSpPr>
          <p:spPr>
            <a:xfrm>
              <a:off x="11336600" y="4925407"/>
              <a:ext cx="57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chemeClr val="accent1">
                      <a:lumMod val="75000"/>
                    </a:schemeClr>
                  </a:solidFill>
                </a:rPr>
                <a:t>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47675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94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GRF Prediction Sensitivity Analysis (Ground Contact Conditions)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821570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6" name="Group 25"/>
          <p:cNvGrpSpPr/>
          <p:nvPr/>
        </p:nvGrpSpPr>
        <p:grpSpPr>
          <a:xfrm>
            <a:off x="449219" y="3986105"/>
            <a:ext cx="6810376" cy="2452975"/>
            <a:chOff x="449219" y="3986105"/>
            <a:chExt cx="6810376" cy="24529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9219" y="3986105"/>
              <a:ext cx="6810376" cy="209401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1066799" y="6131303"/>
              <a:ext cx="548485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  GRF prediction is robust against foot posture disturbances </a:t>
              </a:r>
              <a:endParaRPr lang="de-DE" sz="14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623089" y="4319694"/>
            <a:ext cx="5484855" cy="1676721"/>
            <a:chOff x="7632614" y="4100405"/>
            <a:chExt cx="5484855" cy="1676721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08814" y="4100405"/>
              <a:ext cx="3648075" cy="811429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7632614" y="5253906"/>
              <a:ext cx="548485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è"/>
              </a:pPr>
              <a:r>
                <a:rPr lang="de-DE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tradeoff between prediction robustness</a:t>
              </a:r>
            </a:p>
            <a:p>
              <a:r>
                <a:rPr lang="de-DE" sz="1400" dirty="0">
                  <a:solidFill>
                    <a:schemeClr val="bg2"/>
                  </a:solidFill>
                  <a:sym typeface="Wingdings" panose="05000000000000000000" pitchFamily="2" charset="2"/>
                </a:rPr>
                <a:t>      and CoP precision</a:t>
              </a:r>
              <a:endParaRPr lang="de-DE" sz="14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66799" y="1257613"/>
            <a:ext cx="10422513" cy="2566165"/>
            <a:chOff x="1066799" y="1257613"/>
            <a:chExt cx="10422513" cy="2566165"/>
          </a:xfrm>
        </p:grpSpPr>
        <p:grpSp>
          <p:nvGrpSpPr>
            <p:cNvPr id="21" name="Group 20"/>
            <p:cNvGrpSpPr/>
            <p:nvPr/>
          </p:nvGrpSpPr>
          <p:grpSpPr>
            <a:xfrm>
              <a:off x="1066799" y="1257613"/>
              <a:ext cx="10422513" cy="2509219"/>
              <a:chOff x="1066799" y="1257613"/>
              <a:chExt cx="10422513" cy="2509219"/>
            </a:xfrm>
          </p:grpSpPr>
          <p:graphicFrame>
            <p:nvGraphicFramePr>
              <p:cNvPr id="7" name="Object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96590912"/>
                  </p:ext>
                </p:extLst>
              </p:nvPr>
            </p:nvGraphicFramePr>
            <p:xfrm>
              <a:off x="1438274" y="1257613"/>
              <a:ext cx="1510507" cy="21250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58" name="Image" r:id="rId5" imgW="7428240" imgH="10437840" progId="Photoshop.Image.12">
                      <p:embed/>
                    </p:oleObj>
                  </mc:Choice>
                  <mc:Fallback>
                    <p:oleObj name="Image" r:id="rId5" imgW="7428240" imgH="10437840" progId="Photoshop.Image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1438274" y="1257613"/>
                            <a:ext cx="1510507" cy="212504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0" name="Object 9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91193284"/>
                  </p:ext>
                </p:extLst>
              </p:nvPr>
            </p:nvGraphicFramePr>
            <p:xfrm>
              <a:off x="3800474" y="1652295"/>
              <a:ext cx="2093371" cy="154492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59" name="Image" r:id="rId7" imgW="7314120" imgH="5396760" progId="Photoshop.Image.12">
                      <p:embed/>
                    </p:oleObj>
                  </mc:Choice>
                  <mc:Fallback>
                    <p:oleObj name="Image" r:id="rId7" imgW="7314120" imgH="5396760" progId="Photoshop.Image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3800474" y="1652295"/>
                            <a:ext cx="2093371" cy="1544923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1" name="Rectangle 10"/>
              <p:cNvSpPr/>
              <p:nvPr/>
            </p:nvSpPr>
            <p:spPr>
              <a:xfrm>
                <a:off x="1066799" y="3197218"/>
                <a:ext cx="2581275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400" dirty="0">
                    <a:solidFill>
                      <a:schemeClr val="bg2"/>
                    </a:solidFill>
                  </a:rPr>
                  <a:t>Ankle Plantar Flexion (APF)</a:t>
                </a:r>
                <a:endParaRPr lang="de-DE" sz="1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688953" y="3197218"/>
                <a:ext cx="2581275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400" dirty="0">
                    <a:solidFill>
                      <a:schemeClr val="bg2"/>
                    </a:solidFill>
                  </a:rPr>
                  <a:t>Subtalar Eversion (SEV)</a:t>
                </a:r>
                <a:endParaRPr lang="de-DE" sz="1400" dirty="0"/>
              </a:p>
            </p:txBody>
          </p:sp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03342" y="1336647"/>
                <a:ext cx="4061478" cy="1933923"/>
              </a:xfrm>
              <a:prstGeom prst="rect">
                <a:avLst/>
              </a:prstGeom>
            </p:spPr>
          </p:pic>
          <p:sp>
            <p:nvSpPr>
              <p:cNvPr id="19" name="Rectangle 18"/>
              <p:cNvSpPr/>
              <p:nvPr/>
            </p:nvSpPr>
            <p:spPr>
              <a:xfrm>
                <a:off x="7004582" y="3459055"/>
                <a:ext cx="4484730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400" dirty="0">
                    <a:solidFill>
                      <a:schemeClr val="bg2"/>
                    </a:solidFill>
                  </a:rPr>
                  <a:t>APF + SEV </a:t>
                </a:r>
                <a:r>
                  <a:rPr lang="de-DE" sz="14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foot posture during touchdown</a:t>
                </a:r>
                <a:endParaRPr lang="de-DE" sz="1400" dirty="0"/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1759150" y="3516001"/>
              <a:ext cx="348628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dirty="0">
                  <a:solidFill>
                    <a:schemeClr val="bg2"/>
                  </a:solidFill>
                </a:rPr>
                <a:t>error sampling range of [±12 ° x  ±12 °]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0862962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15"/>
          <p:cNvSpPr/>
          <p:nvPr/>
        </p:nvSpPr>
        <p:spPr>
          <a:xfrm flipH="1">
            <a:off x="7536580" y="4582692"/>
            <a:ext cx="1751797" cy="1251457"/>
          </a:xfrm>
          <a:prstGeom prst="rect">
            <a:avLst/>
          </a:prstGeom>
          <a:solidFill>
            <a:schemeClr val="accent3">
              <a:alpha val="25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9916864" cy="861420"/>
          </a:xfrm>
        </p:spPr>
        <p:txBody>
          <a:bodyPr/>
          <a:lstStyle/>
          <a:p>
            <a:r>
              <a:rPr lang="de-DE" b="1" cap="none" dirty="0">
                <a:solidFill>
                  <a:schemeClr val="accent3"/>
                </a:solidFill>
                <a:sym typeface="Wingdings" panose="05000000000000000000" pitchFamily="2" charset="2"/>
              </a:rPr>
              <a:t></a:t>
            </a:r>
            <a:r>
              <a:rPr lang="de-DE" cap="none" dirty="0">
                <a:solidFill>
                  <a:schemeClr val="accent3"/>
                </a:solidFill>
              </a:rPr>
              <a:t> I2S Calibration Error Simulation</a:t>
            </a:r>
            <a:endParaRPr lang="de-DE" dirty="0">
              <a:solidFill>
                <a:schemeClr val="accent3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S</a:t>
              </a:r>
              <a:r>
                <a:rPr lang="de-DE" dirty="0"/>
                <a:t>tatic</a:t>
              </a:r>
            </a:p>
            <a:p>
              <a:r>
                <a:rPr lang="de-DE" b="1" dirty="0"/>
                <a:t>O</a:t>
              </a:r>
              <a:r>
                <a:rPr lang="de-DE" dirty="0"/>
                <a:t>ptimization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" name="Group 105"/>
          <p:cNvGrpSpPr/>
          <p:nvPr/>
        </p:nvGrpSpPr>
        <p:grpSpPr>
          <a:xfrm>
            <a:off x="7301210" y="4646581"/>
            <a:ext cx="1601203" cy="694977"/>
            <a:chOff x="9276648" y="4097998"/>
            <a:chExt cx="1601203" cy="694977"/>
          </a:xfrm>
        </p:grpSpPr>
        <p:pic>
          <p:nvPicPr>
            <p:cNvPr id="111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5044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2" name="Textfeld 191"/>
            <p:cNvSpPr txBox="1"/>
            <p:nvPr/>
          </p:nvSpPr>
          <p:spPr>
            <a:xfrm>
              <a:off x="9696782" y="4118481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predicted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GRFS</a:t>
              </a:r>
            </a:p>
          </p:txBody>
        </p:sp>
        <p:cxnSp>
          <p:nvCxnSpPr>
            <p:cNvPr id="113" name="Gerader Verbinder 190"/>
            <p:cNvCxnSpPr>
              <a:cxnSpLocks/>
            </p:cNvCxnSpPr>
            <p:nvPr/>
          </p:nvCxnSpPr>
          <p:spPr>
            <a:xfrm flipH="1">
              <a:off x="9276648" y="4462703"/>
              <a:ext cx="409854" cy="33027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Gerader Verbinder 190"/>
          <p:cNvCxnSpPr>
            <a:cxnSpLocks/>
          </p:cNvCxnSpPr>
          <p:nvPr/>
        </p:nvCxnSpPr>
        <p:spPr>
          <a:xfrm flipH="1" flipV="1">
            <a:off x="7301210" y="4512074"/>
            <a:ext cx="409854" cy="250493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chemeClr val="accent1"/>
                </a:solidFill>
              </a:rPr>
              <a:t>Optical</a:t>
            </a:r>
            <a:r>
              <a:rPr lang="de-DE" sz="1400" dirty="0"/>
              <a:t> vs. </a:t>
            </a:r>
            <a:r>
              <a:rPr lang="de-DE" sz="1400" b="1" dirty="0">
                <a:solidFill>
                  <a:schemeClr val="accent3"/>
                </a:solidFill>
              </a:rPr>
              <a:t>Inertial</a:t>
            </a:r>
          </a:p>
          <a:p>
            <a:pPr algn="ctr"/>
            <a:r>
              <a:rPr lang="de-DE" sz="1400" dirty="0"/>
              <a:t>Musculoskeletal Pipeline</a:t>
            </a:r>
          </a:p>
        </p:txBody>
      </p:sp>
    </p:spTree>
    <p:extLst>
      <p:ext uri="{BB962C8B-B14F-4D97-AF65-F5344CB8AC3E}">
        <p14:creationId xmlns:p14="http://schemas.microsoft.com/office/powerpoint/2010/main" val="1893249518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I2S Calibration Error Simulation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035662" y="2336105"/>
            <a:ext cx="3802703" cy="3918943"/>
            <a:chOff x="566474" y="1432301"/>
            <a:chExt cx="3802703" cy="3918943"/>
          </a:xfrm>
        </p:grpSpPr>
        <p:grpSp>
          <p:nvGrpSpPr>
            <p:cNvPr id="22" name="Group 21"/>
            <p:cNvGrpSpPr/>
            <p:nvPr/>
          </p:nvGrpSpPr>
          <p:grpSpPr>
            <a:xfrm>
              <a:off x="848492" y="2080373"/>
              <a:ext cx="340900" cy="3262235"/>
              <a:chOff x="3800011" y="2531699"/>
              <a:chExt cx="340900" cy="3262235"/>
            </a:xfrm>
          </p:grpSpPr>
          <p:cxnSp>
            <p:nvCxnSpPr>
              <p:cNvPr id="23" name="Straight Connector 22"/>
              <p:cNvCxnSpPr>
                <a:cxnSpLocks/>
              </p:cNvCxnSpPr>
              <p:nvPr/>
            </p:nvCxnSpPr>
            <p:spPr>
              <a:xfrm>
                <a:off x="4140911" y="2531699"/>
                <a:ext cx="0" cy="3262235"/>
              </a:xfrm>
              <a:prstGeom prst="line">
                <a:avLst/>
              </a:prstGeom>
              <a:ln w="63500">
                <a:solidFill>
                  <a:schemeClr val="bg2"/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 rot="16200000">
                <a:off x="3231924" y="4807950"/>
                <a:ext cx="141317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bg2"/>
                    </a:solidFill>
                  </a:rPr>
                  <a:t>segment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 rot="5400000">
              <a:off x="707594" y="3084754"/>
              <a:ext cx="1014515" cy="636944"/>
              <a:chOff x="4534124" y="3991398"/>
              <a:chExt cx="1014515" cy="636944"/>
            </a:xfrm>
          </p:grpSpPr>
          <p:sp>
            <p:nvSpPr>
              <p:cNvPr id="32" name="Rectangle 31"/>
              <p:cNvSpPr/>
              <p:nvPr/>
            </p:nvSpPr>
            <p:spPr>
              <a:xfrm rot="16200000">
                <a:off x="4793466" y="3873169"/>
                <a:ext cx="636944" cy="873402"/>
              </a:xfrm>
              <a:prstGeom prst="rect">
                <a:avLst/>
              </a:prstGeom>
              <a:solidFill>
                <a:schemeClr val="accent3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rot="10800000">
                <a:off x="4534124" y="4169310"/>
                <a:ext cx="9246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/>
                  <a:t>  </a:t>
                </a:r>
                <a:r>
                  <a:rPr lang="de-DE" sz="1200" b="1" dirty="0"/>
                  <a:t>IMU</a:t>
                </a:r>
                <a:r>
                  <a:rPr lang="de-DE" sz="1600" b="1" dirty="0"/>
                  <a:t>  </a:t>
                </a: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566474" y="3376517"/>
              <a:ext cx="841036" cy="864096"/>
              <a:chOff x="1124428" y="3005269"/>
              <a:chExt cx="841036" cy="864096"/>
            </a:xfrm>
          </p:grpSpPr>
          <p:cxnSp>
            <p:nvCxnSpPr>
              <p:cNvPr id="35" name="Straight Connector 34"/>
              <p:cNvCxnSpPr>
                <a:cxnSpLocks/>
              </p:cNvCxnSpPr>
              <p:nvPr/>
            </p:nvCxnSpPr>
            <p:spPr>
              <a:xfrm flipH="1">
                <a:off x="1124428" y="3636134"/>
                <a:ext cx="235984" cy="233231"/>
              </a:xfrm>
              <a:prstGeom prst="line">
                <a:avLst/>
              </a:prstGeom>
              <a:ln w="158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>
                <a:cxnSpLocks/>
              </p:cNvCxnSpPr>
              <p:nvPr/>
            </p:nvCxnSpPr>
            <p:spPr>
              <a:xfrm>
                <a:off x="1352084" y="3645024"/>
                <a:ext cx="613380" cy="0"/>
              </a:xfrm>
              <a:prstGeom prst="line">
                <a:avLst/>
              </a:prstGeom>
              <a:ln w="15875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</p:cNvCxnSpPr>
              <p:nvPr/>
            </p:nvCxnSpPr>
            <p:spPr>
              <a:xfrm flipV="1">
                <a:off x="1355343" y="3005269"/>
                <a:ext cx="0" cy="648072"/>
              </a:xfrm>
              <a:prstGeom prst="line">
                <a:avLst/>
              </a:prstGeom>
              <a:ln w="15875">
                <a:solidFill>
                  <a:srgbClr val="00206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/>
            <p:cNvGrpSpPr/>
            <p:nvPr/>
          </p:nvGrpSpPr>
          <p:grpSpPr>
            <a:xfrm>
              <a:off x="958478" y="1432301"/>
              <a:ext cx="841036" cy="864096"/>
              <a:chOff x="1124428" y="3005269"/>
              <a:chExt cx="841036" cy="864096"/>
            </a:xfrm>
          </p:grpSpPr>
          <p:cxnSp>
            <p:nvCxnSpPr>
              <p:cNvPr id="39" name="Straight Connector 38"/>
              <p:cNvCxnSpPr>
                <a:cxnSpLocks/>
              </p:cNvCxnSpPr>
              <p:nvPr/>
            </p:nvCxnSpPr>
            <p:spPr>
              <a:xfrm flipH="1">
                <a:off x="1124428" y="3636134"/>
                <a:ext cx="235984" cy="233231"/>
              </a:xfrm>
              <a:prstGeom prst="line">
                <a:avLst/>
              </a:prstGeom>
              <a:ln w="158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</p:cNvCxnSpPr>
              <p:nvPr/>
            </p:nvCxnSpPr>
            <p:spPr>
              <a:xfrm>
                <a:off x="1352084" y="3645024"/>
                <a:ext cx="613380" cy="0"/>
              </a:xfrm>
              <a:prstGeom prst="line">
                <a:avLst/>
              </a:prstGeom>
              <a:ln w="15875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/>
              </p:cNvCxnSpPr>
              <p:nvPr/>
            </p:nvCxnSpPr>
            <p:spPr>
              <a:xfrm flipV="1">
                <a:off x="1355343" y="3005269"/>
                <a:ext cx="0" cy="648072"/>
              </a:xfrm>
              <a:prstGeom prst="line">
                <a:avLst/>
              </a:prstGeom>
              <a:ln w="15875">
                <a:solidFill>
                  <a:srgbClr val="00206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/>
            <p:cNvGrpSpPr/>
            <p:nvPr/>
          </p:nvGrpSpPr>
          <p:grpSpPr>
            <a:xfrm>
              <a:off x="2737684" y="2089009"/>
              <a:ext cx="340900" cy="3262235"/>
              <a:chOff x="3800011" y="2531699"/>
              <a:chExt cx="340900" cy="3262235"/>
            </a:xfrm>
          </p:grpSpPr>
          <p:cxnSp>
            <p:nvCxnSpPr>
              <p:cNvPr id="43" name="Straight Connector 42"/>
              <p:cNvCxnSpPr>
                <a:cxnSpLocks/>
              </p:cNvCxnSpPr>
              <p:nvPr/>
            </p:nvCxnSpPr>
            <p:spPr>
              <a:xfrm>
                <a:off x="4140911" y="2531699"/>
                <a:ext cx="0" cy="3262235"/>
              </a:xfrm>
              <a:prstGeom prst="line">
                <a:avLst/>
              </a:prstGeom>
              <a:ln w="63500">
                <a:solidFill>
                  <a:schemeClr val="bg2"/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 rot="16200000">
                <a:off x="3231924" y="4807950"/>
                <a:ext cx="141317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bg2"/>
                    </a:solidFill>
                  </a:rPr>
                  <a:t>segment</a:t>
                </a: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 rot="939602">
              <a:off x="3281822" y="3102623"/>
              <a:ext cx="841036" cy="864096"/>
              <a:chOff x="1124428" y="3005269"/>
              <a:chExt cx="841036" cy="864096"/>
            </a:xfrm>
          </p:grpSpPr>
          <p:cxnSp>
            <p:nvCxnSpPr>
              <p:cNvPr id="46" name="Straight Connector 45"/>
              <p:cNvCxnSpPr>
                <a:cxnSpLocks/>
              </p:cNvCxnSpPr>
              <p:nvPr/>
            </p:nvCxnSpPr>
            <p:spPr>
              <a:xfrm flipH="1">
                <a:off x="1124428" y="3636134"/>
                <a:ext cx="235984" cy="233231"/>
              </a:xfrm>
              <a:prstGeom prst="line">
                <a:avLst/>
              </a:prstGeom>
              <a:ln w="158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>
                <a:cxnSpLocks/>
              </p:cNvCxnSpPr>
              <p:nvPr/>
            </p:nvCxnSpPr>
            <p:spPr>
              <a:xfrm>
                <a:off x="1352084" y="3645024"/>
                <a:ext cx="613380" cy="0"/>
              </a:xfrm>
              <a:prstGeom prst="line">
                <a:avLst/>
              </a:prstGeom>
              <a:ln w="15875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>
                <a:cxnSpLocks/>
              </p:cNvCxnSpPr>
              <p:nvPr/>
            </p:nvCxnSpPr>
            <p:spPr>
              <a:xfrm flipV="1">
                <a:off x="1355343" y="3005269"/>
                <a:ext cx="0" cy="648072"/>
              </a:xfrm>
              <a:prstGeom prst="line">
                <a:avLst/>
              </a:prstGeom>
              <a:ln w="15875">
                <a:solidFill>
                  <a:srgbClr val="00206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2847670" y="1440937"/>
              <a:ext cx="841036" cy="864096"/>
              <a:chOff x="1124428" y="3005269"/>
              <a:chExt cx="841036" cy="864096"/>
            </a:xfrm>
          </p:grpSpPr>
          <p:cxnSp>
            <p:nvCxnSpPr>
              <p:cNvPr id="50" name="Straight Connector 49"/>
              <p:cNvCxnSpPr>
                <a:cxnSpLocks/>
              </p:cNvCxnSpPr>
              <p:nvPr/>
            </p:nvCxnSpPr>
            <p:spPr>
              <a:xfrm flipH="1">
                <a:off x="1124428" y="3636134"/>
                <a:ext cx="235984" cy="233231"/>
              </a:xfrm>
              <a:prstGeom prst="line">
                <a:avLst/>
              </a:prstGeom>
              <a:ln w="158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cxnSpLocks/>
              </p:cNvCxnSpPr>
              <p:nvPr/>
            </p:nvCxnSpPr>
            <p:spPr>
              <a:xfrm>
                <a:off x="1352084" y="3645024"/>
                <a:ext cx="613380" cy="0"/>
              </a:xfrm>
              <a:prstGeom prst="line">
                <a:avLst/>
              </a:prstGeom>
              <a:ln w="15875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 flipV="1">
                <a:off x="1355343" y="3005269"/>
                <a:ext cx="0" cy="648072"/>
              </a:xfrm>
              <a:prstGeom prst="line">
                <a:avLst/>
              </a:prstGeom>
              <a:ln w="15875">
                <a:solidFill>
                  <a:srgbClr val="00206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/>
            <p:cNvGrpSpPr/>
            <p:nvPr/>
          </p:nvGrpSpPr>
          <p:grpSpPr>
            <a:xfrm>
              <a:off x="2438682" y="3364854"/>
              <a:ext cx="841036" cy="864096"/>
              <a:chOff x="1124428" y="3005269"/>
              <a:chExt cx="841036" cy="864096"/>
            </a:xfrm>
          </p:grpSpPr>
          <p:cxnSp>
            <p:nvCxnSpPr>
              <p:cNvPr id="54" name="Straight Connector 53"/>
              <p:cNvCxnSpPr>
                <a:cxnSpLocks/>
              </p:cNvCxnSpPr>
              <p:nvPr/>
            </p:nvCxnSpPr>
            <p:spPr>
              <a:xfrm flipH="1">
                <a:off x="1124428" y="3636134"/>
                <a:ext cx="235984" cy="233231"/>
              </a:xfrm>
              <a:prstGeom prst="line">
                <a:avLst/>
              </a:prstGeom>
              <a:ln w="15875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</p:cNvCxnSpPr>
              <p:nvPr/>
            </p:nvCxnSpPr>
            <p:spPr>
              <a:xfrm>
                <a:off x="1352084" y="3645024"/>
                <a:ext cx="613380" cy="0"/>
              </a:xfrm>
              <a:prstGeom prst="line">
                <a:avLst/>
              </a:prstGeom>
              <a:ln w="15875">
                <a:solidFill>
                  <a:srgbClr val="00B05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cxnSpLocks/>
              </p:cNvCxnSpPr>
              <p:nvPr/>
            </p:nvCxnSpPr>
            <p:spPr>
              <a:xfrm flipV="1">
                <a:off x="1355343" y="3005269"/>
                <a:ext cx="0" cy="648072"/>
              </a:xfrm>
              <a:prstGeom prst="line">
                <a:avLst/>
              </a:prstGeom>
              <a:ln w="15875">
                <a:solidFill>
                  <a:srgbClr val="00206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Arc 56"/>
            <p:cNvSpPr/>
            <p:nvPr/>
          </p:nvSpPr>
          <p:spPr>
            <a:xfrm rot="7644546">
              <a:off x="2677681" y="3500935"/>
              <a:ext cx="839441" cy="846821"/>
            </a:xfrm>
            <a:prstGeom prst="arc">
              <a:avLst>
                <a:gd name="adj1" fmla="val 12605935"/>
                <a:gd name="adj2" fmla="val 2229204"/>
              </a:avLst>
            </a:prstGeom>
            <a:ln w="15240">
              <a:solidFill>
                <a:schemeClr val="bg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8" name="Straight Arrow Connector 57"/>
            <p:cNvCxnSpPr>
              <a:cxnSpLocks/>
            </p:cNvCxnSpPr>
            <p:nvPr/>
          </p:nvCxnSpPr>
          <p:spPr>
            <a:xfrm flipH="1">
              <a:off x="2719713" y="2089009"/>
              <a:ext cx="363941" cy="1832287"/>
            </a:xfrm>
            <a:prstGeom prst="straightConnector1">
              <a:avLst/>
            </a:prstGeom>
            <a:ln w="15240">
              <a:solidFill>
                <a:schemeClr val="bg2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 rot="6357947">
              <a:off x="3533383" y="2877472"/>
              <a:ext cx="1034644" cy="636944"/>
              <a:chOff x="4513995" y="3991398"/>
              <a:chExt cx="1034644" cy="636944"/>
            </a:xfrm>
          </p:grpSpPr>
          <p:sp>
            <p:nvSpPr>
              <p:cNvPr id="60" name="Rectangle 59"/>
              <p:cNvSpPr/>
              <p:nvPr/>
            </p:nvSpPr>
            <p:spPr>
              <a:xfrm rot="16200000">
                <a:off x="4793466" y="3873169"/>
                <a:ext cx="636944" cy="873402"/>
              </a:xfrm>
              <a:prstGeom prst="rect">
                <a:avLst/>
              </a:prstGeom>
              <a:solidFill>
                <a:schemeClr val="accent3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 rot="10800000">
                <a:off x="4513995" y="4155840"/>
                <a:ext cx="9246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/>
                  <a:t>  </a:t>
                </a:r>
                <a:r>
                  <a:rPr lang="de-DE" sz="1200" b="1" dirty="0"/>
                  <a:t>IMU</a:t>
                </a:r>
                <a:r>
                  <a:rPr lang="de-DE" sz="1600" b="1" dirty="0"/>
                  <a:t>  </a:t>
                </a:r>
              </a:p>
            </p:txBody>
          </p:sp>
        </p:grpSp>
      </p:grpSp>
      <p:sp>
        <p:nvSpPr>
          <p:cNvPr id="64" name="Textfeld 43"/>
          <p:cNvSpPr txBox="1"/>
          <p:nvPr/>
        </p:nvSpPr>
        <p:spPr>
          <a:xfrm>
            <a:off x="-226407" y="1101381"/>
            <a:ext cx="1057472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de-DE" sz="1400" dirty="0">
                <a:solidFill>
                  <a:schemeClr val="bg2"/>
                </a:solidFill>
              </a:rPr>
              <a:t>Effects of simulated I2S calibration errors on predicted GRFs</a:t>
            </a:r>
          </a:p>
          <a:p>
            <a:pPr lvl="1">
              <a:lnSpc>
                <a:spcPct val="150000"/>
              </a:lnSpc>
            </a:pPr>
            <a:r>
              <a:rPr lang="de-DE" sz="1400" b="1" dirty="0">
                <a:solidFill>
                  <a:schemeClr val="bg2"/>
                </a:solidFill>
                <a:sym typeface="Wingdings" panose="05000000000000000000" pitchFamily="2" charset="2"/>
              </a:rPr>
              <a:t>    </a:t>
            </a: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 how accurate are biomechanical analysis results w.r.t. I2S errors?</a:t>
            </a:r>
          </a:p>
          <a:p>
            <a:pPr lvl="1">
              <a:lnSpc>
                <a:spcPct val="150000"/>
              </a:lnSpc>
            </a:pPr>
            <a:r>
              <a:rPr lang="de-DE" sz="1400" dirty="0">
                <a:solidFill>
                  <a:schemeClr val="bg2"/>
                </a:solidFill>
                <a:sym typeface="Wingdings" panose="05000000000000000000" pitchFamily="2" charset="2"/>
              </a:rPr>
              <a:t>     what calibration precision is required?</a:t>
            </a:r>
            <a:endParaRPr lang="de-DE" sz="1400" dirty="0">
              <a:solidFill>
                <a:schemeClr val="bg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534" y="2184431"/>
            <a:ext cx="4917056" cy="3611262"/>
          </a:xfrm>
          <a:prstGeom prst="rect">
            <a:avLst/>
          </a:prstGeom>
        </p:spPr>
      </p:pic>
      <p:sp>
        <p:nvSpPr>
          <p:cNvPr id="66" name="Rectangle 65"/>
          <p:cNvSpPr/>
          <p:nvPr/>
        </p:nvSpPr>
        <p:spPr>
          <a:xfrm>
            <a:off x="6386258" y="6027318"/>
            <a:ext cx="49376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chemeClr val="bg2"/>
                </a:solidFill>
              </a:rPr>
              <a:t>simulated errors around lateral and segmental axes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7752712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I2S Calibration Errors: Effects on Predicted GRFs per Segment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1084915" y="1183633"/>
            <a:ext cx="112542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chemeClr val="bg2"/>
                </a:solidFill>
              </a:rPr>
              <a:t>correlations </a:t>
            </a:r>
            <a:r>
              <a:rPr lang="de-DE" sz="1200" dirty="0">
                <a:solidFill>
                  <a:schemeClr val="bg2"/>
                </a:solidFill>
              </a:rPr>
              <a:t>of disturbed vs. true predicted GRFs for</a:t>
            </a:r>
            <a:r>
              <a:rPr lang="de-DE" sz="1200" b="1" dirty="0">
                <a:solidFill>
                  <a:schemeClr val="bg2"/>
                </a:solidFill>
              </a:rPr>
              <a:t> anterior</a:t>
            </a:r>
            <a:r>
              <a:rPr lang="de-DE" sz="1200" dirty="0">
                <a:solidFill>
                  <a:schemeClr val="bg2"/>
                </a:solidFill>
              </a:rPr>
              <a:t> initial calibration, error sampling </a:t>
            </a:r>
            <a:r>
              <a:rPr lang="de-DE" sz="1200" b="1" dirty="0">
                <a:solidFill>
                  <a:schemeClr val="bg2"/>
                </a:solidFill>
              </a:rPr>
              <a:t>range of</a:t>
            </a:r>
            <a:r>
              <a:rPr lang="de-DE" sz="1200" dirty="0">
                <a:solidFill>
                  <a:schemeClr val="bg2"/>
                </a:solidFill>
              </a:rPr>
              <a:t> </a:t>
            </a:r>
            <a:r>
              <a:rPr lang="de-DE" sz="1200" b="1" dirty="0">
                <a:solidFill>
                  <a:schemeClr val="bg2"/>
                </a:solidFill>
              </a:rPr>
              <a:t>[±12 ° x  ±12 °]</a:t>
            </a:r>
            <a:endParaRPr lang="de-DE" sz="12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840752" y="1652295"/>
            <a:ext cx="10947914" cy="1841430"/>
            <a:chOff x="619370" y="1652295"/>
            <a:chExt cx="10947914" cy="1841430"/>
          </a:xfrm>
        </p:grpSpPr>
        <p:graphicFrame>
          <p:nvGraphicFramePr>
            <p:cNvPr id="2" name="Objec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40370928"/>
                </p:ext>
              </p:extLst>
            </p:nvPr>
          </p:nvGraphicFramePr>
          <p:xfrm>
            <a:off x="619370" y="1652295"/>
            <a:ext cx="2470093" cy="18022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0" name="Image" r:id="rId3" imgW="2958480" imgH="2158560" progId="Photoshop.Image.12">
                    <p:embed/>
                  </p:oleObj>
                </mc:Choice>
                <mc:Fallback>
                  <p:oleObj name="Image" r:id="rId3" imgW="2958480" imgH="215856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19370" y="1652295"/>
                          <a:ext cx="2470093" cy="180221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27624923"/>
                </p:ext>
              </p:extLst>
            </p:nvPr>
          </p:nvGraphicFramePr>
          <p:xfrm>
            <a:off x="3428321" y="1736314"/>
            <a:ext cx="2460359" cy="173294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1" name="Image" r:id="rId5" imgW="2920320" imgH="2057040" progId="Photoshop.Image.12">
                    <p:embed/>
                  </p:oleObj>
                </mc:Choice>
                <mc:Fallback>
                  <p:oleObj name="Image" r:id="rId5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428321" y="1736314"/>
                          <a:ext cx="2460359" cy="173294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73191518"/>
                </p:ext>
              </p:extLst>
            </p:nvPr>
          </p:nvGraphicFramePr>
          <p:xfrm>
            <a:off x="6310367" y="1736314"/>
            <a:ext cx="2495089" cy="17574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2" name="Image" r:id="rId7" imgW="2920320" imgH="2057040" progId="Photoshop.Image.12">
                    <p:embed/>
                  </p:oleObj>
                </mc:Choice>
                <mc:Fallback>
                  <p:oleObj name="Image" r:id="rId7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310367" y="1736314"/>
                          <a:ext cx="2495089" cy="175741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6615644"/>
                </p:ext>
              </p:extLst>
            </p:nvPr>
          </p:nvGraphicFramePr>
          <p:xfrm>
            <a:off x="9072195" y="1724083"/>
            <a:ext cx="2495089" cy="175741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3" name="Image" r:id="rId9" imgW="2920320" imgH="2057040" progId="Photoshop.Image.12">
                    <p:embed/>
                  </p:oleObj>
                </mc:Choice>
                <mc:Fallback>
                  <p:oleObj name="Image" r:id="rId9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072195" y="1724083"/>
                          <a:ext cx="2495089" cy="175741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5" name="Group 24"/>
          <p:cNvGrpSpPr/>
          <p:nvPr/>
        </p:nvGrpSpPr>
        <p:grpSpPr>
          <a:xfrm>
            <a:off x="1719045" y="3657356"/>
            <a:ext cx="9413979" cy="346171"/>
            <a:chOff x="1805671" y="3493724"/>
            <a:chExt cx="9413979" cy="346171"/>
          </a:xfrm>
        </p:grpSpPr>
        <p:sp>
          <p:nvSpPr>
            <p:cNvPr id="67" name="Rectangle 66"/>
            <p:cNvSpPr/>
            <p:nvPr/>
          </p:nvSpPr>
          <p:spPr>
            <a:xfrm>
              <a:off x="1805671" y="3493724"/>
              <a:ext cx="812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b="1" dirty="0">
                  <a:solidFill>
                    <a:schemeClr val="bg2"/>
                  </a:solidFill>
                </a:rPr>
                <a:t>Pelvis</a:t>
              </a:r>
              <a:endParaRPr lang="de-DE" sz="1400" b="1" dirty="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4631496" y="3493724"/>
              <a:ext cx="812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b="1" dirty="0">
                  <a:solidFill>
                    <a:schemeClr val="bg2"/>
                  </a:solidFill>
                </a:rPr>
                <a:t>Thigh</a:t>
              </a:r>
              <a:endParaRPr lang="de-DE" sz="1400" b="1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555973" y="3532118"/>
              <a:ext cx="812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b="1" dirty="0">
                  <a:solidFill>
                    <a:schemeClr val="bg2"/>
                  </a:solidFill>
                </a:rPr>
                <a:t>Shank</a:t>
              </a:r>
              <a:endParaRPr lang="de-DE" sz="1400" b="1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0407249" y="3493724"/>
              <a:ext cx="812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b="1" dirty="0">
                  <a:solidFill>
                    <a:schemeClr val="bg2"/>
                  </a:solidFill>
                </a:rPr>
                <a:t>Foot</a:t>
              </a:r>
              <a:endParaRPr lang="de-DE" sz="1400" b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79305" y="4240188"/>
            <a:ext cx="10951693" cy="1768907"/>
            <a:chOff x="638671" y="4124682"/>
            <a:chExt cx="10951693" cy="1768907"/>
          </a:xfrm>
        </p:grpSpPr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43966071"/>
                </p:ext>
              </p:extLst>
            </p:nvPr>
          </p:nvGraphicFramePr>
          <p:xfrm>
            <a:off x="638671" y="4124682"/>
            <a:ext cx="2450792" cy="172621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4" name="Image" r:id="rId11" imgW="2920320" imgH="2057040" progId="Photoshop.Image.12">
                    <p:embed/>
                  </p:oleObj>
                </mc:Choice>
                <mc:Fallback>
                  <p:oleObj name="Image" r:id="rId11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638671" y="4124682"/>
                          <a:ext cx="2450792" cy="172621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46059263"/>
                </p:ext>
              </p:extLst>
            </p:nvPr>
          </p:nvGraphicFramePr>
          <p:xfrm>
            <a:off x="3437946" y="4124682"/>
            <a:ext cx="2477605" cy="17450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5" name="Image" r:id="rId13" imgW="2920320" imgH="2057040" progId="Photoshop.Image.12">
                    <p:embed/>
                  </p:oleObj>
                </mc:Choice>
                <mc:Fallback>
                  <p:oleObj name="Image" r:id="rId13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3437946" y="4124682"/>
                          <a:ext cx="2477605" cy="174509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Object 1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98295412"/>
                </p:ext>
              </p:extLst>
            </p:nvPr>
          </p:nvGraphicFramePr>
          <p:xfrm>
            <a:off x="6300742" y="4124682"/>
            <a:ext cx="2499393" cy="176044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6" name="Image" r:id="rId15" imgW="2920320" imgH="2057040" progId="Photoshop.Image.12">
                    <p:embed/>
                  </p:oleObj>
                </mc:Choice>
                <mc:Fallback>
                  <p:oleObj name="Image" r:id="rId15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6300742" y="4124682"/>
                          <a:ext cx="2499393" cy="176044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9" name="Object 1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53367100"/>
                </p:ext>
              </p:extLst>
            </p:nvPr>
          </p:nvGraphicFramePr>
          <p:xfrm>
            <a:off x="9081820" y="4126701"/>
            <a:ext cx="2508544" cy="17668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47" name="Image" r:id="rId17" imgW="2920320" imgH="2057040" progId="Photoshop.Image.12">
                    <p:embed/>
                  </p:oleObj>
                </mc:Choice>
                <mc:Fallback>
                  <p:oleObj name="Image" r:id="rId17" imgW="2920320" imgH="205704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9081820" y="4126701"/>
                          <a:ext cx="2508544" cy="17668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9" name="Rectangle 78"/>
          <p:cNvSpPr/>
          <p:nvPr/>
        </p:nvSpPr>
        <p:spPr>
          <a:xfrm>
            <a:off x="1084914" y="6098397"/>
            <a:ext cx="112542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chemeClr val="bg2"/>
                </a:solidFill>
              </a:rPr>
              <a:t>correlations </a:t>
            </a:r>
            <a:r>
              <a:rPr lang="de-DE" sz="1200" dirty="0">
                <a:solidFill>
                  <a:schemeClr val="bg2"/>
                </a:solidFill>
              </a:rPr>
              <a:t>of disturbed vs. true predicted GRFs for</a:t>
            </a:r>
            <a:r>
              <a:rPr lang="de-DE" sz="1200" b="1" dirty="0">
                <a:solidFill>
                  <a:schemeClr val="bg2"/>
                </a:solidFill>
              </a:rPr>
              <a:t> lateral</a:t>
            </a:r>
            <a:r>
              <a:rPr lang="de-DE" sz="1200" dirty="0">
                <a:solidFill>
                  <a:schemeClr val="bg2"/>
                </a:solidFill>
              </a:rPr>
              <a:t> initial calibration, error sampling </a:t>
            </a:r>
            <a:r>
              <a:rPr lang="de-DE" sz="1200" b="1" dirty="0">
                <a:solidFill>
                  <a:schemeClr val="bg2"/>
                </a:solidFill>
              </a:rPr>
              <a:t>range of</a:t>
            </a:r>
            <a:r>
              <a:rPr lang="de-DE" sz="1200" dirty="0">
                <a:solidFill>
                  <a:schemeClr val="bg2"/>
                </a:solidFill>
              </a:rPr>
              <a:t> </a:t>
            </a:r>
            <a:r>
              <a:rPr lang="de-DE" sz="1200" b="1" dirty="0">
                <a:solidFill>
                  <a:schemeClr val="bg2"/>
                </a:solidFill>
              </a:rPr>
              <a:t>[±12 ° x  ±12 °]</a:t>
            </a:r>
            <a:endParaRPr lang="de-DE" sz="1200" b="1" dirty="0"/>
          </a:p>
        </p:txBody>
      </p:sp>
      <p:sp>
        <p:nvSpPr>
          <p:cNvPr id="26" name="Rectangle 25"/>
          <p:cNvSpPr/>
          <p:nvPr/>
        </p:nvSpPr>
        <p:spPr>
          <a:xfrm>
            <a:off x="3599849" y="4109987"/>
            <a:ext cx="2714325" cy="1918358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Rectangle 79"/>
          <p:cNvSpPr/>
          <p:nvPr/>
        </p:nvSpPr>
        <p:spPr>
          <a:xfrm>
            <a:off x="6422130" y="1594223"/>
            <a:ext cx="2714325" cy="1918358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Rectangle 80"/>
          <p:cNvSpPr/>
          <p:nvPr/>
        </p:nvSpPr>
        <p:spPr>
          <a:xfrm>
            <a:off x="9221347" y="1594613"/>
            <a:ext cx="2714325" cy="1918358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Rectangle 81"/>
          <p:cNvSpPr/>
          <p:nvPr/>
        </p:nvSpPr>
        <p:spPr>
          <a:xfrm>
            <a:off x="6441381" y="4111728"/>
            <a:ext cx="2714325" cy="1918358"/>
          </a:xfrm>
          <a:prstGeom prst="rect">
            <a:avLst/>
          </a:prstGeom>
          <a:solidFill>
            <a:srgbClr val="FC8470">
              <a:alpha val="9000"/>
            </a:srgbClr>
          </a:solidFill>
          <a:ln>
            <a:solidFill>
              <a:srgbClr val="FA3D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Rectangle 82"/>
          <p:cNvSpPr/>
          <p:nvPr/>
        </p:nvSpPr>
        <p:spPr>
          <a:xfrm>
            <a:off x="9240599" y="4109987"/>
            <a:ext cx="2714325" cy="1918358"/>
          </a:xfrm>
          <a:prstGeom prst="rect">
            <a:avLst/>
          </a:prstGeom>
          <a:solidFill>
            <a:srgbClr val="FC8470">
              <a:alpha val="9000"/>
            </a:srgbClr>
          </a:solidFill>
          <a:ln>
            <a:solidFill>
              <a:srgbClr val="FA3D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Rectangle 83"/>
          <p:cNvSpPr/>
          <p:nvPr/>
        </p:nvSpPr>
        <p:spPr>
          <a:xfrm rot="16200000">
            <a:off x="-527172" y="2234707"/>
            <a:ext cx="17980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chemeClr val="bg2"/>
                </a:solidFill>
              </a:rPr>
              <a:t>anterior initial calibration</a:t>
            </a:r>
            <a:endParaRPr lang="de-DE" sz="1400" b="1" dirty="0"/>
          </a:p>
        </p:txBody>
      </p:sp>
      <p:sp>
        <p:nvSpPr>
          <p:cNvPr id="85" name="Rectangle 84"/>
          <p:cNvSpPr/>
          <p:nvPr/>
        </p:nvSpPr>
        <p:spPr>
          <a:xfrm rot="16200000">
            <a:off x="-527172" y="4741045"/>
            <a:ext cx="17980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chemeClr val="bg2"/>
                </a:solidFill>
              </a:rPr>
              <a:t>lateral initial calibration</a:t>
            </a:r>
            <a:endParaRPr lang="de-DE" sz="1400" b="1" dirty="0"/>
          </a:p>
        </p:txBody>
      </p:sp>
    </p:spTree>
    <p:extLst>
      <p:ext uri="{BB962C8B-B14F-4D97-AF65-F5344CB8AC3E}">
        <p14:creationId xmlns:p14="http://schemas.microsoft.com/office/powerpoint/2010/main" val="181375653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I2S Calibration Errors: Effects on Predicted GRFs per Segment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251216" y="1250057"/>
            <a:ext cx="112542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qualitattive correlation distributions</a:t>
            </a:r>
            <a:r>
              <a:rPr lang="de-DE" sz="1400" dirty="0">
                <a:solidFill>
                  <a:schemeClr val="bg2"/>
                </a:solidFill>
              </a:rPr>
              <a:t> for</a:t>
            </a:r>
            <a:r>
              <a:rPr lang="de-DE" sz="1400" b="1" dirty="0">
                <a:solidFill>
                  <a:schemeClr val="bg2"/>
                </a:solidFill>
              </a:rPr>
              <a:t> lateral </a:t>
            </a:r>
            <a:r>
              <a:rPr lang="de-DE" sz="1400" dirty="0">
                <a:solidFill>
                  <a:schemeClr val="bg2"/>
                </a:solidFill>
              </a:rPr>
              <a:t>initial calibration, error sampling </a:t>
            </a:r>
            <a:r>
              <a:rPr lang="de-DE" sz="1400" b="1" dirty="0">
                <a:solidFill>
                  <a:schemeClr val="bg2"/>
                </a:solidFill>
              </a:rPr>
              <a:t>range of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[±12 ° x  ±12 °]</a:t>
            </a:r>
            <a:endParaRPr lang="de-DE" sz="1400" b="1" dirty="0"/>
          </a:p>
        </p:txBody>
      </p:sp>
      <p:sp>
        <p:nvSpPr>
          <p:cNvPr id="27" name="Rectangle 26"/>
          <p:cNvSpPr/>
          <p:nvPr/>
        </p:nvSpPr>
        <p:spPr>
          <a:xfrm>
            <a:off x="2764754" y="5787996"/>
            <a:ext cx="8124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Shank</a:t>
            </a:r>
            <a:endParaRPr lang="de-DE" sz="1400" b="1" dirty="0"/>
          </a:p>
        </p:txBody>
      </p:sp>
      <p:sp>
        <p:nvSpPr>
          <p:cNvPr id="28" name="Rectangle 27"/>
          <p:cNvSpPr/>
          <p:nvPr/>
        </p:nvSpPr>
        <p:spPr>
          <a:xfrm>
            <a:off x="8722829" y="5787995"/>
            <a:ext cx="8124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Foot</a:t>
            </a:r>
            <a:endParaRPr lang="de-DE" sz="1400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57" y="2068877"/>
            <a:ext cx="5344829" cy="324128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96" y="2068877"/>
            <a:ext cx="5347447" cy="3242870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337217" y="5235610"/>
            <a:ext cx="1464645" cy="950650"/>
            <a:chOff x="337217" y="5235610"/>
            <a:chExt cx="1464645" cy="950650"/>
          </a:xfrm>
        </p:grpSpPr>
        <p:cxnSp>
          <p:nvCxnSpPr>
            <p:cNvPr id="30" name="Straight Arrow Connector 29"/>
            <p:cNvCxnSpPr>
              <a:cxnSpLocks/>
            </p:cNvCxnSpPr>
            <p:nvPr/>
          </p:nvCxnSpPr>
          <p:spPr>
            <a:xfrm flipV="1">
              <a:off x="478521" y="5467149"/>
              <a:ext cx="0" cy="580612"/>
            </a:xfrm>
            <a:prstGeom prst="straightConnector1">
              <a:avLst/>
            </a:prstGeom>
            <a:ln w="190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cxnSpLocks/>
            </p:cNvCxnSpPr>
            <p:nvPr/>
          </p:nvCxnSpPr>
          <p:spPr>
            <a:xfrm flipV="1">
              <a:off x="478521" y="6066374"/>
              <a:ext cx="561007" cy="1"/>
            </a:xfrm>
            <a:prstGeom prst="straightConnector1">
              <a:avLst/>
            </a:prstGeom>
            <a:ln w="190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7"/>
            <p:cNvSpPr/>
            <p:nvPr/>
          </p:nvSpPr>
          <p:spPr>
            <a:xfrm>
              <a:off x="989461" y="5909261"/>
              <a:ext cx="812401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seg</a:t>
              </a:r>
              <a:endParaRPr lang="de-DE" sz="1200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37217" y="5235610"/>
              <a:ext cx="812401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lat</a:t>
              </a:r>
              <a:endParaRPr lang="de-DE" sz="1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6154698" y="5214961"/>
            <a:ext cx="1464645" cy="950650"/>
            <a:chOff x="337217" y="5235610"/>
            <a:chExt cx="1464645" cy="950650"/>
          </a:xfrm>
        </p:grpSpPr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 flipV="1">
              <a:off x="478521" y="5467149"/>
              <a:ext cx="0" cy="580612"/>
            </a:xfrm>
            <a:prstGeom prst="straightConnector1">
              <a:avLst/>
            </a:prstGeom>
            <a:ln w="190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cxnSpLocks/>
            </p:cNvCxnSpPr>
            <p:nvPr/>
          </p:nvCxnSpPr>
          <p:spPr>
            <a:xfrm flipV="1">
              <a:off x="478521" y="6066374"/>
              <a:ext cx="561007" cy="1"/>
            </a:xfrm>
            <a:prstGeom prst="straightConnector1">
              <a:avLst/>
            </a:prstGeom>
            <a:ln w="190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989461" y="5909261"/>
              <a:ext cx="812401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seg</a:t>
              </a:r>
              <a:endParaRPr lang="de-DE" sz="1200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37217" y="5235610"/>
              <a:ext cx="812401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200" dirty="0">
                  <a:solidFill>
                    <a:schemeClr val="bg2"/>
                  </a:solidFill>
                </a:rPr>
                <a:t>lat</a:t>
              </a:r>
              <a:endParaRPr lang="de-DE" sz="12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1DEDD7A-EFE5-4497-A681-A63696F803D7}"/>
              </a:ext>
            </a:extLst>
          </p:cNvPr>
          <p:cNvGrpSpPr/>
          <p:nvPr/>
        </p:nvGrpSpPr>
        <p:grpSpPr>
          <a:xfrm>
            <a:off x="759024" y="3589529"/>
            <a:ext cx="4777308" cy="1961149"/>
            <a:chOff x="759024" y="3589529"/>
            <a:chExt cx="4777308" cy="196114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BBCE54-E101-40AE-B633-6A1F8B0D0041}"/>
                </a:ext>
              </a:extLst>
            </p:cNvPr>
            <p:cNvSpPr/>
            <p:nvPr/>
          </p:nvSpPr>
          <p:spPr>
            <a:xfrm>
              <a:off x="789717" y="5272872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Mx (fro)</a:t>
              </a:r>
              <a:endParaRPr lang="de-DE" sz="1200" b="1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F77157-11E3-482F-944B-DC3DF3365280}"/>
                </a:ext>
              </a:extLst>
            </p:cNvPr>
            <p:cNvSpPr/>
            <p:nvPr/>
          </p:nvSpPr>
          <p:spPr>
            <a:xfrm>
              <a:off x="759024" y="3589531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Fx (ant-pos)</a:t>
              </a:r>
              <a:endParaRPr lang="de-DE" sz="1200" b="1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00A3D-ED86-45A1-A35A-6FED2993A18C}"/>
                </a:ext>
              </a:extLst>
            </p:cNvPr>
            <p:cNvSpPr/>
            <p:nvPr/>
          </p:nvSpPr>
          <p:spPr>
            <a:xfrm>
              <a:off x="2516894" y="3589530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Fy (med-lat)</a:t>
              </a:r>
              <a:endParaRPr lang="de-DE" sz="1200" b="1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838D667-066F-477A-A257-62EFB417B1B7}"/>
                </a:ext>
              </a:extLst>
            </p:cNvPr>
            <p:cNvSpPr/>
            <p:nvPr/>
          </p:nvSpPr>
          <p:spPr>
            <a:xfrm>
              <a:off x="4186547" y="3589529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Fz (ver)</a:t>
              </a:r>
              <a:endParaRPr lang="de-DE" sz="1200" b="1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4B8CECA-2318-4C75-A636-F07B10411B91}"/>
                </a:ext>
              </a:extLst>
            </p:cNvPr>
            <p:cNvSpPr/>
            <p:nvPr/>
          </p:nvSpPr>
          <p:spPr>
            <a:xfrm>
              <a:off x="2473220" y="5267211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My (sag)</a:t>
              </a:r>
              <a:endParaRPr lang="de-DE" sz="1200" b="1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1DF2187-C74C-4B53-B46D-D314F7EDBE31}"/>
                </a:ext>
              </a:extLst>
            </p:cNvPr>
            <p:cNvSpPr/>
            <p:nvPr/>
          </p:nvSpPr>
          <p:spPr>
            <a:xfrm>
              <a:off x="4208963" y="5273679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Mz (tra)</a:t>
              </a:r>
              <a:endParaRPr lang="de-DE" sz="1200" b="1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448A1CC-3A6B-47ED-A1C9-65BA4F333FDA}"/>
              </a:ext>
            </a:extLst>
          </p:cNvPr>
          <p:cNvGrpSpPr/>
          <p:nvPr/>
        </p:nvGrpSpPr>
        <p:grpSpPr>
          <a:xfrm>
            <a:off x="6631674" y="3537619"/>
            <a:ext cx="4777308" cy="1961149"/>
            <a:chOff x="759024" y="3589529"/>
            <a:chExt cx="4777308" cy="1961149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2D7416A-D5F3-4D42-8C34-484971FD94F0}"/>
                </a:ext>
              </a:extLst>
            </p:cNvPr>
            <p:cNvSpPr/>
            <p:nvPr/>
          </p:nvSpPr>
          <p:spPr>
            <a:xfrm>
              <a:off x="789717" y="5272872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Mx (fro)</a:t>
              </a:r>
              <a:endParaRPr lang="de-DE" sz="1200" b="1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E77F2EB-7D82-4DFF-BA8F-5452D9F2D001}"/>
                </a:ext>
              </a:extLst>
            </p:cNvPr>
            <p:cNvSpPr/>
            <p:nvPr/>
          </p:nvSpPr>
          <p:spPr>
            <a:xfrm>
              <a:off x="759024" y="3589531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Fx (ant-pos)</a:t>
              </a:r>
              <a:endParaRPr lang="de-DE" sz="1200" b="1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3E117C6-DDD9-406B-B636-27CCA6149605}"/>
                </a:ext>
              </a:extLst>
            </p:cNvPr>
            <p:cNvSpPr/>
            <p:nvPr/>
          </p:nvSpPr>
          <p:spPr>
            <a:xfrm>
              <a:off x="2516894" y="3589530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Fy (med-lat)</a:t>
              </a:r>
              <a:endParaRPr lang="de-DE" sz="1200" b="1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79FC54C-E0AC-4E37-B19E-7E5C560921AF}"/>
                </a:ext>
              </a:extLst>
            </p:cNvPr>
            <p:cNvSpPr/>
            <p:nvPr/>
          </p:nvSpPr>
          <p:spPr>
            <a:xfrm>
              <a:off x="4186547" y="3589529"/>
              <a:ext cx="132736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Fz (ver)</a:t>
              </a:r>
              <a:endParaRPr lang="de-DE" sz="1200" b="1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86BA30C-7880-49D2-8C47-E4F0D6DF3215}"/>
                </a:ext>
              </a:extLst>
            </p:cNvPr>
            <p:cNvSpPr/>
            <p:nvPr/>
          </p:nvSpPr>
          <p:spPr>
            <a:xfrm>
              <a:off x="2473220" y="5267211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My (sag)</a:t>
              </a:r>
              <a:endParaRPr lang="de-DE" sz="1200" b="1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94EE083-35F3-4200-91C8-BD456A6FA00D}"/>
                </a:ext>
              </a:extLst>
            </p:cNvPr>
            <p:cNvSpPr/>
            <p:nvPr/>
          </p:nvSpPr>
          <p:spPr>
            <a:xfrm>
              <a:off x="4208963" y="5273679"/>
              <a:ext cx="13273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200" b="1" dirty="0">
                  <a:solidFill>
                    <a:schemeClr val="bg2"/>
                  </a:solidFill>
                </a:rPr>
                <a:t>Mz (tra)</a:t>
              </a:r>
              <a:endParaRPr lang="de-DE" sz="1200" b="1" dirty="0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EB93AA8A-F88F-4754-A939-35A9F3959F79}"/>
              </a:ext>
            </a:extLst>
          </p:cNvPr>
          <p:cNvSpPr/>
          <p:nvPr/>
        </p:nvSpPr>
        <p:spPr>
          <a:xfrm>
            <a:off x="6168252" y="1722544"/>
            <a:ext cx="5508334" cy="4436821"/>
          </a:xfrm>
          <a:prstGeom prst="rect">
            <a:avLst/>
          </a:prstGeom>
          <a:solidFill>
            <a:srgbClr val="FC8470">
              <a:alpha val="5000"/>
            </a:srgbClr>
          </a:solidFill>
          <a:ln>
            <a:solidFill>
              <a:srgbClr val="FA3D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217E5E6-6AC2-4D9F-9069-0793424AFB51}"/>
              </a:ext>
            </a:extLst>
          </p:cNvPr>
          <p:cNvSpPr/>
          <p:nvPr/>
        </p:nvSpPr>
        <p:spPr>
          <a:xfrm>
            <a:off x="356134" y="1744112"/>
            <a:ext cx="5508334" cy="4436821"/>
          </a:xfrm>
          <a:prstGeom prst="rect">
            <a:avLst/>
          </a:prstGeom>
          <a:solidFill>
            <a:srgbClr val="FC8470">
              <a:alpha val="5000"/>
            </a:srgbClr>
          </a:solidFill>
          <a:ln>
            <a:solidFill>
              <a:srgbClr val="FA3D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6730752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I2S Calibration Errors: Effects on Predicted GRFs in Typical Scenario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2105190" y="1100130"/>
            <a:ext cx="112542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monte carlo simulation </a:t>
            </a:r>
            <a:r>
              <a:rPr lang="de-DE" sz="1400" dirty="0">
                <a:solidFill>
                  <a:schemeClr val="bg2"/>
                </a:solidFill>
              </a:rPr>
              <a:t>of I2S errors for</a:t>
            </a:r>
            <a:r>
              <a:rPr lang="de-DE" sz="1400" b="1" dirty="0">
                <a:solidFill>
                  <a:schemeClr val="bg2"/>
                </a:solidFill>
              </a:rPr>
              <a:t> all lower body segments </a:t>
            </a:r>
            <a:r>
              <a:rPr lang="de-DE" sz="1400" dirty="0">
                <a:solidFill>
                  <a:schemeClr val="bg2"/>
                </a:solidFill>
              </a:rPr>
              <a:t>in an error </a:t>
            </a:r>
            <a:r>
              <a:rPr lang="de-DE" sz="1400" b="1" dirty="0">
                <a:solidFill>
                  <a:schemeClr val="bg2"/>
                </a:solidFill>
              </a:rPr>
              <a:t>range of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[±12 ° x  ±12 °]</a:t>
            </a:r>
            <a:endParaRPr lang="de-DE" sz="1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900" y="1392713"/>
            <a:ext cx="5736103" cy="23911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900" y="4176839"/>
            <a:ext cx="5770014" cy="2405331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2105190" y="3879791"/>
            <a:ext cx="112542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2"/>
                </a:solidFill>
              </a:rPr>
              <a:t>monte carlo simulation </a:t>
            </a:r>
            <a:r>
              <a:rPr lang="de-DE" sz="1400" dirty="0">
                <a:solidFill>
                  <a:schemeClr val="bg2"/>
                </a:solidFill>
              </a:rPr>
              <a:t>of I2S errors for</a:t>
            </a:r>
            <a:r>
              <a:rPr lang="de-DE" sz="1400" b="1" dirty="0">
                <a:solidFill>
                  <a:schemeClr val="bg2"/>
                </a:solidFill>
              </a:rPr>
              <a:t> all lower body segments </a:t>
            </a:r>
            <a:r>
              <a:rPr lang="de-DE" sz="1400" dirty="0">
                <a:solidFill>
                  <a:schemeClr val="bg2"/>
                </a:solidFill>
              </a:rPr>
              <a:t>in a </a:t>
            </a:r>
            <a:r>
              <a:rPr lang="de-DE" sz="1400" b="1" dirty="0">
                <a:solidFill>
                  <a:schemeClr val="bg2"/>
                </a:solidFill>
              </a:rPr>
              <a:t>reduced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range of</a:t>
            </a:r>
            <a:r>
              <a:rPr lang="de-DE" sz="1400" dirty="0">
                <a:solidFill>
                  <a:schemeClr val="bg2"/>
                </a:solidFill>
              </a:rPr>
              <a:t> </a:t>
            </a:r>
            <a:r>
              <a:rPr lang="de-DE" sz="1400" b="1" dirty="0">
                <a:solidFill>
                  <a:schemeClr val="bg2"/>
                </a:solidFill>
              </a:rPr>
              <a:t>[±6 ° x  ±6 °]</a:t>
            </a:r>
            <a:endParaRPr lang="de-DE" sz="1400" b="1" dirty="0"/>
          </a:p>
        </p:txBody>
      </p:sp>
    </p:spTree>
    <p:extLst>
      <p:ext uri="{BB962C8B-B14F-4D97-AF65-F5344CB8AC3E}">
        <p14:creationId xmlns:p14="http://schemas.microsoft.com/office/powerpoint/2010/main" val="264892111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665" y="3020938"/>
            <a:ext cx="10733902" cy="1855573"/>
          </a:xfrm>
        </p:spPr>
        <p:txBody>
          <a:bodyPr/>
          <a:lstStyle/>
          <a:p>
            <a:r>
              <a:rPr lang="de-DE" sz="4200" dirty="0"/>
              <a:t>Agenda</a:t>
            </a:r>
            <a:endParaRPr lang="de-DE" sz="21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600" y="5448429"/>
            <a:ext cx="10666342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1. Introduction	  </a:t>
            </a:r>
            <a:r>
              <a:rPr lang="de-DE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2. Methodology &amp; CONCEPT	</a:t>
            </a:r>
            <a:r>
              <a:rPr lang="de-DE" dirty="0"/>
              <a:t>   </a:t>
            </a:r>
            <a:r>
              <a:rPr lang="de-DE" dirty="0">
                <a:solidFill>
                  <a:schemeClr val="tx1"/>
                </a:solidFill>
                <a:sym typeface="Wingdings" panose="05000000000000000000" pitchFamily="2" charset="2"/>
              </a:rPr>
              <a:t>  </a:t>
            </a:r>
            <a:r>
              <a:rPr lang="de-DE" dirty="0">
                <a:solidFill>
                  <a:schemeClr val="tx1"/>
                </a:solidFill>
              </a:rPr>
              <a:t>3. Results	 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</a:t>
            </a:r>
            <a:r>
              <a:rPr lang="de-DE" dirty="0"/>
              <a:t> 4. Discussion</a:t>
            </a:r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884218" y="5188671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100" descr="https://www.optitrack.com/public/images/applications/sprint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810" y="368725"/>
            <a:ext cx="3491686" cy="304728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30297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M</a:t>
              </a:r>
              <a:r>
                <a:rPr lang="de-DE" dirty="0"/>
                <a:t>uscle</a:t>
              </a:r>
            </a:p>
            <a:p>
              <a:r>
                <a:rPr lang="de-DE" b="1" dirty="0"/>
                <a:t>R</a:t>
              </a:r>
              <a:r>
                <a:rPr lang="de-DE" dirty="0"/>
                <a:t>ecruitment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Introduction – Musculoskeletal Analysis Pipeline </a:t>
            </a:r>
          </a:p>
        </p:txBody>
      </p:sp>
      <p:cxnSp>
        <p:nvCxnSpPr>
          <p:cNvPr id="108" name="Straight Connector 107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151223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Conclusion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438787" y="1305785"/>
            <a:ext cx="9976775" cy="5656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</a:rPr>
              <a:t>musculoskeletal analysis pipeline for both optical and inertial body tracking</a:t>
            </a:r>
          </a:p>
          <a:p>
            <a:pPr marL="342900" lvl="0" indent="-34290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</a:rPr>
              <a:t>anatomical IMU-trackable skeleton, consistently used in the entire pipeline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</a:t>
            </a:r>
            <a:r>
              <a:rPr lang="en-US" sz="1600" dirty="0">
                <a:solidFill>
                  <a:schemeClr val="bg2"/>
                </a:solidFill>
              </a:rPr>
              <a:t>avoid (unknown) modeling errors</a:t>
            </a:r>
          </a:p>
          <a:p>
            <a:pPr marL="342900" lvl="0" indent="-34290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</a:rPr>
              <a:t>integration of a universal GRF prediction approach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“universal” = no training / empirical data required, only kinematics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endParaRPr lang="en-US" sz="1600" dirty="0">
              <a:solidFill>
                <a:schemeClr val="bg2"/>
              </a:solidFill>
            </a:endParaRPr>
          </a:p>
          <a:p>
            <a:pPr marL="342900" lvl="0" indent="-34290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</a:rPr>
              <a:t>sensitivity of GRF Prediction (ground contact conditions)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very robust for moderate foot posture disturbances</a:t>
            </a:r>
          </a:p>
          <a:p>
            <a:pPr marL="285750" lvl="0" indent="-2857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systematic I2S calibration error simulation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robustness dependent on initial IMU configuration per segment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generally: much higher impact of errors on lateral axis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acceptable GRF prediction errors for proper initial configuration</a:t>
            </a:r>
          </a:p>
          <a:p>
            <a:pPr marL="342900" lvl="0" indent="-34290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2"/>
                </a:solidFill>
              </a:rPr>
              <a:t>typical I2S error scenario for all lower body segments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errors at segments accumulate  moderate to high GRF prediction deviations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  acceptable errors for reduced error range </a:t>
            </a:r>
            <a:r>
              <a:rPr lang="de-DE" sz="1600" dirty="0">
                <a:solidFill>
                  <a:schemeClr val="bg2"/>
                </a:solidFill>
              </a:rPr>
              <a:t>of [±6 ° x  ±6 °]</a:t>
            </a: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 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lvl="0" defTabSz="533400">
              <a:spcBef>
                <a:spcPct val="0"/>
              </a:spcBef>
              <a:spcAft>
                <a:spcPct val="35000"/>
              </a:spcAft>
            </a:pPr>
            <a:endParaRPr lang="en-US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7174348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Future Work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309742" y="1180658"/>
            <a:ext cx="9976775" cy="6900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quantitatively proof the advantages of using the same model for the entire pipeline</a:t>
            </a:r>
          </a:p>
          <a:p>
            <a:pPr lvl="2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 compare with kinematics + dynamics obtained with different models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repeat studies with real data</a:t>
            </a:r>
          </a:p>
          <a:p>
            <a:pPr lvl="2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 use real inertial reference trajectories</a:t>
            </a:r>
          </a:p>
          <a:p>
            <a:pPr marL="1200150" lvl="2" indent="-2857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use force plate measurements</a:t>
            </a:r>
          </a:p>
          <a:p>
            <a:pPr marL="1200150" lvl="2" indent="-285750" defTabSz="533400"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Char char="è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what about pathological gaits / motion sequences? </a:t>
            </a:r>
          </a:p>
          <a:p>
            <a:pPr lvl="1" defTabSz="5334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	        GRF prediction valid?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lower body  full-body I2S error simulation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(investigate muscle activation estimations in more detail)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(can we make the inverse dynamics computationally more efficient?)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2"/>
                </a:solidFill>
                <a:sym typeface="Wingdings" panose="05000000000000000000" pitchFamily="2" charset="2"/>
              </a:rPr>
              <a:t>(integrate and compare different biomechanical frameworks and models,	                 e.g. OpenSim vs. AnyBody)</a:t>
            </a: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742950" lvl="1" indent="-285750" defTabSz="533400">
              <a:spcBef>
                <a:spcPct val="0"/>
              </a:spcBef>
              <a:spcAft>
                <a:spcPct val="35000"/>
              </a:spcAft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lvl="2" defTabSz="533400">
              <a:spcBef>
                <a:spcPct val="0"/>
              </a:spcBef>
              <a:spcAft>
                <a:spcPct val="35000"/>
              </a:spcAft>
            </a:pPr>
            <a:endParaRPr lang="en-US" sz="1600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lvl="0" defTabSz="533400">
              <a:spcBef>
                <a:spcPct val="0"/>
              </a:spcBef>
              <a:spcAft>
                <a:spcPct val="35000"/>
              </a:spcAft>
            </a:pPr>
            <a:endParaRPr lang="en-US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900761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600" y="5448429"/>
            <a:ext cx="8825658" cy="861420"/>
          </a:xfrm>
        </p:spPr>
        <p:txBody>
          <a:bodyPr/>
          <a:lstStyle/>
          <a:p>
            <a:r>
              <a:rPr lang="de-DE" cap="none" dirty="0"/>
              <a:t>Thank you for your attention!</a:t>
            </a:r>
            <a:endParaRPr lang="de-DE" dirty="0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884218" y="5188671"/>
            <a:ext cx="103684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100" descr="https://www.optitrack.com/public/images/applications/sprint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810" y="368725"/>
            <a:ext cx="3491686" cy="304728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795665" y="3020938"/>
            <a:ext cx="10733902" cy="18555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200" dirty="0"/>
              <a:t>Questions?</a:t>
            </a:r>
            <a:endParaRPr lang="de-DE" sz="2150" dirty="0"/>
          </a:p>
        </p:txBody>
      </p:sp>
    </p:spTree>
    <p:extLst>
      <p:ext uri="{BB962C8B-B14F-4D97-AF65-F5344CB8AC3E}">
        <p14:creationId xmlns:p14="http://schemas.microsoft.com/office/powerpoint/2010/main" val="2550581602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/>
          <p:cNvSpPr/>
          <p:nvPr/>
        </p:nvSpPr>
        <p:spPr>
          <a:xfrm flipH="1">
            <a:off x="2772074" y="500514"/>
            <a:ext cx="6535554" cy="5505649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8825658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de-DE" cap="none" dirty="0">
                <a:solidFill>
                  <a:schemeClr val="tx1"/>
                </a:solidFill>
              </a:rPr>
              <a:t>Overall System Design &amp; Implementation</a:t>
            </a:r>
            <a:endParaRPr lang="de-DE" dirty="0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3820" y="5028696"/>
              <a:ext cx="167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M</a:t>
              </a:r>
              <a:r>
                <a:rPr lang="de-DE" dirty="0"/>
                <a:t>uscle</a:t>
              </a:r>
            </a:p>
            <a:p>
              <a:r>
                <a:rPr lang="de-DE" b="1" dirty="0"/>
                <a:t>R</a:t>
              </a:r>
              <a:r>
                <a:rPr lang="de-DE" dirty="0"/>
                <a:t>ecruitment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Optical</a:t>
            </a:r>
            <a:r>
              <a:rPr lang="de-DE" sz="1400" dirty="0"/>
              <a:t> vs. </a:t>
            </a:r>
            <a:r>
              <a:rPr lang="de-DE" sz="1400" b="1" dirty="0"/>
              <a:t>Inertial</a:t>
            </a:r>
          </a:p>
          <a:p>
            <a:pPr algn="ctr"/>
            <a:r>
              <a:rPr lang="de-DE" sz="1400" dirty="0"/>
              <a:t>Musculoskeletal Pipeline</a:t>
            </a:r>
          </a:p>
        </p:txBody>
      </p:sp>
      <p:grpSp>
        <p:nvGrpSpPr>
          <p:cNvPr id="106" name="Group 105"/>
          <p:cNvGrpSpPr/>
          <p:nvPr/>
        </p:nvGrpSpPr>
        <p:grpSpPr>
          <a:xfrm>
            <a:off x="7301210" y="4646581"/>
            <a:ext cx="1601203" cy="694977"/>
            <a:chOff x="9276648" y="4097998"/>
            <a:chExt cx="1601203" cy="694977"/>
          </a:xfrm>
        </p:grpSpPr>
        <p:pic>
          <p:nvPicPr>
            <p:cNvPr id="111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5044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2" name="Textfeld 191"/>
            <p:cNvSpPr txBox="1"/>
            <p:nvPr/>
          </p:nvSpPr>
          <p:spPr>
            <a:xfrm>
              <a:off x="9688544" y="4118481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predicted</a:t>
              </a:r>
            </a:p>
            <a:p>
              <a:r>
                <a:rPr lang="de-DE" sz="1200" b="1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GRFs</a:t>
              </a:r>
            </a:p>
          </p:txBody>
        </p:sp>
        <p:cxnSp>
          <p:nvCxnSpPr>
            <p:cNvPr id="113" name="Gerader Verbinder 190"/>
            <p:cNvCxnSpPr>
              <a:cxnSpLocks/>
            </p:cNvCxnSpPr>
            <p:nvPr/>
          </p:nvCxnSpPr>
          <p:spPr>
            <a:xfrm flipH="1">
              <a:off x="9276648" y="4462703"/>
              <a:ext cx="409854" cy="33027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Gerader Verbinder 190"/>
          <p:cNvCxnSpPr>
            <a:cxnSpLocks/>
          </p:cNvCxnSpPr>
          <p:nvPr/>
        </p:nvCxnSpPr>
        <p:spPr>
          <a:xfrm flipH="1" flipV="1">
            <a:off x="7301210" y="4512074"/>
            <a:ext cx="409854" cy="250493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 rot="20296956">
            <a:off x="2505699" y="484726"/>
            <a:ext cx="2218160" cy="646331"/>
          </a:xfrm>
          <a:prstGeom prst="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#include &lt;everything&gt;</a:t>
            </a:r>
          </a:p>
        </p:txBody>
      </p:sp>
    </p:spTree>
    <p:extLst>
      <p:ext uri="{BB962C8B-B14F-4D97-AF65-F5344CB8AC3E}">
        <p14:creationId xmlns:p14="http://schemas.microsoft.com/office/powerpoint/2010/main" val="4283653944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Overall Design &amp; Implementation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329" y="1148051"/>
            <a:ext cx="4786495" cy="53081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13" y="1655324"/>
            <a:ext cx="6696311" cy="2762472"/>
          </a:xfrm>
          <a:prstGeom prst="rect">
            <a:avLst/>
          </a:prstGeom>
        </p:spPr>
      </p:pic>
      <p:sp>
        <p:nvSpPr>
          <p:cNvPr id="8" name="Textfeld 43">
            <a:extLst>
              <a:ext uri="{FF2B5EF4-FFF2-40B4-BE49-F238E27FC236}">
                <a16:creationId xmlns:a16="http://schemas.microsoft.com/office/drawing/2014/main" id="{9C5B37CE-C710-4FC7-A43A-71123EF07840}"/>
              </a:ext>
            </a:extLst>
          </p:cNvPr>
          <p:cNvSpPr txBox="1"/>
          <p:nvPr/>
        </p:nvSpPr>
        <p:spPr>
          <a:xfrm>
            <a:off x="1356821" y="4847074"/>
            <a:ext cx="553433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bg2"/>
                </a:solidFill>
              </a:rPr>
              <a:t>I2S Trajectory 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data differentiation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2"/>
                </a:solidFill>
              </a:rPr>
              <a:t>realistic inertial sensor error + noise model</a:t>
            </a:r>
          </a:p>
        </p:txBody>
      </p:sp>
    </p:spTree>
    <p:extLst>
      <p:ext uri="{BB962C8B-B14F-4D97-AF65-F5344CB8AC3E}">
        <p14:creationId xmlns:p14="http://schemas.microsoft.com/office/powerpoint/2010/main" val="4129193970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Shoulder Rhythm Implementation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A78682-C10A-457A-97C5-02F3DAF69107}"/>
              </a:ext>
            </a:extLst>
          </p:cNvPr>
          <p:cNvSpPr/>
          <p:nvPr/>
        </p:nvSpPr>
        <p:spPr>
          <a:xfrm>
            <a:off x="1194898" y="1377986"/>
            <a:ext cx="10142376" cy="4959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580">
              <a:lnSpc>
                <a:spcPct val="107000"/>
              </a:lnSpc>
            </a:pP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Dictionary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ShoulderRhythmDOFs(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glenohumeralLeftDOFs,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glenohumeralRightDOFs)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{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glenohumeralLeftDOFs = glenohumeralLeftDOFs.ToEulerAngles(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"XZY"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glenohumeralRightDOFs = glenohumeralRightDOFs.ToEulerAngles(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"XZY"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Functions from shoulder rhythm definition in file /Body/AAUHuman/Arm/JntSR.any         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sternoClavicularLeftDOFs =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0.422 * glenohumeralLeftDOFs.X - 0.423,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-0.242 * glenohumeralLeftDOFs.X + 0.12 * glenohumeralLeftDOFs.Z + 0.851 * -0.401 - 4.983.ToRad() + 10d.ToRad(),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0.123 * glenohumeralLeftDOFs.X - 0.046 * glenohumeralLeftDOFs.Z + 0.493 * 0.201 + 3.917.ToRad() - 6d.ToRad()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,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"YZX"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sternoClavicularRightDOFs =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0.422 * glenohumeralRightDOFs.X - 0.423,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-0.242 * glenohumeralRightDOFs.X + 0.12 * glenohumeralRightDOFs.Z + 0.851 * -0.401 - 4.983.ToRad() + 10d.ToRad(),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0.123 * glenohumeralRightDOFs.X - 0.046 * glenohumeralRightDOFs.Z + 0.493 * 0.201 + 3.917.ToRad() - 6d.ToRad()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,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"YZX"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sign = +1d;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scapulaThoraxLeftDOFs =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0d,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-0.049 * sign * glenohumeralLeftDOFs.X + 0.14 * sign * glenohumeralLeftDOFs.Z + sign * -1.203.ToRad() + 0.901 * 0.33 + 10d.ToRad(),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0.396 * sign * glenohumeralLeftDOFs.X - 0.079 * sign * glenohumeralLeftDOFs.Z  + sign * 3.095.ToRad() + 0.414 * 0.307 - 10d.ToRad()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,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"YZX"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sign = -1d;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scapulaThoraxRightDOFs =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0d,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-0.049 * sign * glenohumeralLeftDOFs.X + 0.14 * sign * glenohumeralLeftDOFs.Z + sign * -1.203.ToRad() + 0.901 * 0.33 + 10d.ToRad(),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0.396 * sign * glenohumeralLeftDOFs.X - 0.079 * sign * glenohumeralLeftDOFs.Z + sign * 3.095.ToRad() + 0.414 * 0.307 - 10d.ToRad()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,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"YZX"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Dictionary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{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"SternoClavicularLeft"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sternoClavicularLeftDOFs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"SternoClavicularRight"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sternoClavicularRightDOFs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"ScapulaThoraxLeft"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scapulaThoraxLeftDOFs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"ScapulaThoraxRight"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scapulaThoraxRightDOFs }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};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623576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Spine Rhythm Implementation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431045" y="3036560"/>
            <a:ext cx="110263" cy="275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80F2FB-747A-43F8-BC69-97B111EE03F4}"/>
              </a:ext>
            </a:extLst>
          </p:cNvPr>
          <p:cNvSpPr/>
          <p:nvPr/>
        </p:nvSpPr>
        <p:spPr>
          <a:xfrm>
            <a:off x="1395219" y="1760898"/>
            <a:ext cx="8577403" cy="41751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public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Dictionary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SpineRhythmDOFs(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pelvisThoraxDOFs)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{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pelvisThoraxDOFs = pelvisThoraxDOFs.ToEulerAngles(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"ZYX"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t12L1WeightMatrix =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Matrix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double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&gt;.Build.DenseOfArray(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[,]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{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</a:t>
            </a:r>
            <a:r>
              <a:rPr lang="en-US" sz="8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Matrix from spine rhythm definition in file /Body/AAUHuman/Trunk/SRMatrixes.any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 7.105616e-002, 2.276759e-001, 4.020500e-001, 5.784718e-001, 7.462112e-001, 9.131695e-001, 1.00000000000 }, </a:t>
            </a:r>
            <a:r>
              <a:rPr lang="de-DE" sz="8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X factors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0.00000000000, 1.421123e-001, 3.132395e-001, 4.908604e-001, 6.660833e-001, 8.263391e-001, 1.00000000000 }, </a:t>
            </a:r>
            <a:r>
              <a:rPr lang="de-DE" sz="8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Y factors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7.105616e-002, 2.276759e-001, 4.020500e-001, 5.784718e-001, 7.462112e-001, 9.131695e-001, 1.00000000000 }  </a:t>
            </a:r>
            <a:r>
              <a:rPr lang="de-DE" sz="8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Z factors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});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var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t12L1DOFs =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(pelvisThoraxDOFs.X / t12L1WeightMatrix.Row(0).Sum(), pelvisThoraxDOFs.Y / t12L1WeightMatrix.Row(1).Sum(),    	pelvisThoraxDOFs.Z / t12L1WeightMatrix.Row(2).Sum());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Dictionary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&gt;()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{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en-US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"SacrumPelvis"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, 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0], t12L1DOFs.Y * t12L1WeightMatrix[1, 0], t12L1DOFs.Z * 			t12L1WeightMatrix[2, 0])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"L5Sacrum"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,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1], t12L1DOFs.Y * t12L1WeightMatrix[1, 1], t12L1DOFs.Z * 			t12L1WeightMatrix[2, 1])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"L4L5"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,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2], t12L1DOFs.Y * t12L1WeightMatrix[1, 2], t12L1DOFs.Z * 			t12L1WeightMatrix[2, 2])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"L3L4"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,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3], t12L1DOFs.Y * t12L1WeightMatrix[1, 3], t12L1DOFs.Z * 			t12L1WeightMatrix[2, 3])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"L2L3"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,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4], t12L1DOFs.Y * t12L1WeightMatrix[1, 4], t12L1DOFs.Z * 			t12L1WeightMatrix[2, 4])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"L1L2"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, </a:t>
            </a:r>
            <a:r>
              <a:rPr lang="de-DE" sz="8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de-DE" sz="8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EulerAngles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(t12L1DOFs.X * t12L1WeightMatrix[0, 5], t12L1DOFs.Y * t12L1WeightMatrix[1, 5], t12L1DOFs.Z * 			t12L1WeightMatrix[2, 5]) },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{ </a:t>
            </a:r>
            <a:r>
              <a:rPr lang="de-DE" sz="8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"T12L1"</a:t>
            </a: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, t12L1DOFs }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};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8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38223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665" y="3020938"/>
            <a:ext cx="10733902" cy="1855573"/>
          </a:xfrm>
        </p:spPr>
        <p:txBody>
          <a:bodyPr/>
          <a:lstStyle/>
          <a:p>
            <a:r>
              <a:rPr lang="de-DE" sz="4200" dirty="0"/>
              <a:t>Agenda</a:t>
            </a:r>
            <a:endParaRPr lang="de-DE" sz="21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600" y="5448429"/>
            <a:ext cx="10666342" cy="861420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1. Introduction	  </a:t>
            </a:r>
            <a:r>
              <a:rPr lang="de-DE" dirty="0">
                <a:solidFill>
                  <a:srgbClr val="92D050"/>
                </a:solidFill>
                <a:sym typeface="Wingdings" panose="05000000000000000000" pitchFamily="2" charset="2"/>
              </a:rPr>
              <a:t> </a:t>
            </a:r>
            <a:r>
              <a:rPr lang="de-DE" dirty="0">
                <a:solidFill>
                  <a:srgbClr val="92D050"/>
                </a:solidFill>
              </a:rPr>
              <a:t>2. Methodology &amp; CONCEPT</a:t>
            </a:r>
            <a:r>
              <a:rPr lang="de-DE" dirty="0">
                <a:solidFill>
                  <a:schemeClr val="tx1"/>
                </a:solidFill>
              </a:rPr>
              <a:t>	 3. Results	      4. Discussion</a:t>
            </a:r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884218" y="5188671"/>
            <a:ext cx="103684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100" descr="https://www.optitrack.com/public/images/applications/sprint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810" y="368725"/>
            <a:ext cx="3491686" cy="304728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32655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/>
          <p:cNvSpPr/>
          <p:nvPr/>
        </p:nvSpPr>
        <p:spPr>
          <a:xfrm flipH="1">
            <a:off x="2772074" y="1299665"/>
            <a:ext cx="4529131" cy="224063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8825658" cy="861420"/>
          </a:xfrm>
        </p:spPr>
        <p:txBody>
          <a:bodyPr/>
          <a:lstStyle/>
          <a:p>
            <a:r>
              <a:rPr lang="de-DE" dirty="0">
                <a:solidFill>
                  <a:srgbClr val="92D050"/>
                </a:solidFill>
                <a:sym typeface="Wingdings" panose="05000000000000000000" pitchFamily="2" charset="2"/>
              </a:rPr>
              <a:t> </a:t>
            </a:r>
            <a:r>
              <a:rPr lang="de-DE" cap="none" dirty="0"/>
              <a:t>Optical Motion Capture + Inverse Kinematics</a:t>
            </a:r>
            <a:endParaRPr lang="de-DE" dirty="0"/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92D050"/>
                </a:solidFill>
              </a:rPr>
              <a:t>Optical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vs. </a:t>
            </a:r>
            <a:r>
              <a:rPr lang="de-DE" sz="1400" b="1" dirty="0">
                <a:solidFill>
                  <a:schemeClr val="accent3"/>
                </a:solidFill>
              </a:rPr>
              <a:t>Inertial</a:t>
            </a:r>
            <a:endParaRPr lang="de-DE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Musculoskeletal Pipeline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4807208" y="5187819"/>
            <a:ext cx="167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</a:t>
            </a:r>
            <a:r>
              <a:rPr lang="de-DE" dirty="0"/>
              <a:t>uscle</a:t>
            </a:r>
          </a:p>
          <a:p>
            <a:r>
              <a:rPr lang="de-DE" b="1" dirty="0"/>
              <a:t>R</a:t>
            </a:r>
            <a:r>
              <a:rPr lang="de-DE" dirty="0"/>
              <a:t>ecruitment</a:t>
            </a:r>
          </a:p>
        </p:txBody>
      </p:sp>
    </p:spTree>
    <p:extLst>
      <p:ext uri="{BB962C8B-B14F-4D97-AF65-F5344CB8AC3E}">
        <p14:creationId xmlns:p14="http://schemas.microsoft.com/office/powerpoint/2010/main" val="419683763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Kinematic Modeling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34" y="1745191"/>
            <a:ext cx="2307401" cy="343285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734953" y="5624698"/>
            <a:ext cx="2658070" cy="4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skeleton graph (topology)</a:t>
            </a:r>
          </a:p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of segments and joints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63D9C95-5CCE-4FEB-9C1F-33B5A7480E46}"/>
              </a:ext>
            </a:extLst>
          </p:cNvPr>
          <p:cNvGrpSpPr/>
          <p:nvPr/>
        </p:nvGrpSpPr>
        <p:grpSpPr>
          <a:xfrm>
            <a:off x="4146725" y="1652295"/>
            <a:ext cx="3362914" cy="4232496"/>
            <a:chOff x="4146725" y="1652295"/>
            <a:chExt cx="3362914" cy="423249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31198" y="1652295"/>
              <a:ext cx="2593968" cy="1941593"/>
            </a:xfrm>
            <a:prstGeom prst="rect">
              <a:avLst/>
            </a:prstGeom>
          </p:spPr>
        </p:pic>
        <p:sp>
          <p:nvSpPr>
            <p:cNvPr id="40" name="Rectangle 39"/>
            <p:cNvSpPr/>
            <p:nvPr/>
          </p:nvSpPr>
          <p:spPr>
            <a:xfrm>
              <a:off x="4531198" y="5626259"/>
              <a:ext cx="2658070" cy="258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>
                  <a:solidFill>
                    <a:schemeClr val="bg2"/>
                  </a:solidFill>
                </a:rPr>
                <a:t>basic synovial joint types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46725" y="3756112"/>
              <a:ext cx="3362914" cy="1580548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E138269-6602-4FF1-BB27-BA8D5BC9A6C1}"/>
                </a:ext>
              </a:extLst>
            </p:cNvPr>
            <p:cNvSpPr/>
            <p:nvPr/>
          </p:nvSpPr>
          <p:spPr>
            <a:xfrm>
              <a:off x="4777945" y="5002278"/>
              <a:ext cx="568411" cy="313038"/>
            </a:xfrm>
            <a:prstGeom prst="rect">
              <a:avLst/>
            </a:prstGeom>
            <a:solidFill>
              <a:srgbClr val="92D050">
                <a:alpha val="4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6C90507-E000-4EEF-AC3C-77820BCBB57C}"/>
                </a:ext>
              </a:extLst>
            </p:cNvPr>
            <p:cNvSpPr/>
            <p:nvPr/>
          </p:nvSpPr>
          <p:spPr>
            <a:xfrm>
              <a:off x="6678607" y="5002278"/>
              <a:ext cx="703855" cy="313038"/>
            </a:xfrm>
            <a:prstGeom prst="rect">
              <a:avLst/>
            </a:prstGeom>
            <a:solidFill>
              <a:srgbClr val="92D050">
                <a:alpha val="4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25117-2CC1-4151-A2D9-B5A06DE98E3F}"/>
                </a:ext>
              </a:extLst>
            </p:cNvPr>
            <p:cNvSpPr/>
            <p:nvPr/>
          </p:nvSpPr>
          <p:spPr>
            <a:xfrm>
              <a:off x="6063915" y="4596016"/>
              <a:ext cx="556940" cy="289324"/>
            </a:xfrm>
            <a:prstGeom prst="rect">
              <a:avLst/>
            </a:prstGeom>
            <a:solidFill>
              <a:schemeClr val="accent3">
                <a:alpha val="4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35D4417-05C5-4E24-AF6C-A8020C20982C}"/>
                  </a:ext>
                </a:extLst>
              </p:cNvPr>
              <p:cNvSpPr/>
              <p:nvPr/>
            </p:nvSpPr>
            <p:spPr>
              <a:xfrm>
                <a:off x="8298200" y="2085267"/>
                <a:ext cx="3742637" cy="39641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dirty="0">
                  <a:solidFill>
                    <a:schemeClr val="bg2"/>
                  </a:solidFill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b="1" dirty="0">
                    <a:solidFill>
                      <a:srgbClr val="92D050"/>
                    </a:solidFill>
                  </a:rPr>
                  <a:t>spherical</a:t>
                </a:r>
                <a:r>
                  <a:rPr lang="en-US" sz="1200" dirty="0">
                    <a:solidFill>
                      <a:schemeClr val="bg2"/>
                    </a:solidFill>
                  </a:rPr>
                  <a:t>:</a:t>
                </a:r>
                <a:r>
                  <a:rPr lang="en-US" sz="1200" b="1" dirty="0">
                    <a:solidFill>
                      <a:srgbClr val="92D050"/>
                    </a:solidFill>
                  </a:rPr>
                  <a:t>  </a:t>
                </a:r>
                <a:r>
                  <a:rPr lang="en-US" sz="1200" dirty="0">
                    <a:solidFill>
                      <a:schemeClr val="bg2"/>
                    </a:solidFill>
                  </a:rPr>
                  <a:t>no rotational restriction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dirty="0">
                  <a:solidFill>
                    <a:schemeClr val="bg2"/>
                  </a:solidFill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b="1" dirty="0">
                    <a:solidFill>
                      <a:srgbClr val="92D050"/>
                    </a:solidFill>
                  </a:rPr>
                  <a:t>hinge</a:t>
                </a:r>
                <a:r>
                  <a:rPr lang="en-US" sz="1200" dirty="0">
                    <a:solidFill>
                      <a:schemeClr val="bg2"/>
                    </a:solidFill>
                  </a:rPr>
                  <a:t>:  one-axis restriction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	 </a:t>
                </a:r>
                <a:r>
                  <a:rPr lang="en-US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 align frames of incident segments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 	   + restrict rotation using Euler angles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 	 or: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	 penalize </a:t>
                </a:r>
                <a14:m>
                  <m:oMath xmlns:m="http://schemas.openxmlformats.org/officeDocument/2006/math">
                    <m:r>
                      <a:rPr lang="de-DE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de-DE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:=</m:t>
                    </m:r>
                    <m:r>
                      <a:rPr lang="de-DE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de-DE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</m:t>
                    </m:r>
                    <m:r>
                      <a:rPr lang="de-DE" sz="1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𝑎𝑅</m:t>
                    </m:r>
                  </m:oMath>
                </a14:m>
                <a:r>
                  <a:rPr lang="de-DE" sz="14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14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 </a:t>
                </a:r>
                <a14:m>
                  <m:oMath xmlns:m="http://schemas.openxmlformats.org/officeDocument/2006/math">
                    <m:r>
                      <a:rPr lang="de-DE" sz="1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1200" dirty="0">
                    <a:solidFill>
                      <a:schemeClr val="bg2"/>
                    </a:solidFill>
                  </a:rPr>
                  <a:t>: joint axis, </a:t>
                </a:r>
                <a14:m>
                  <m:oMath xmlns:m="http://schemas.openxmlformats.org/officeDocument/2006/math">
                    <m:r>
                      <a:rPr lang="de-DE" sz="1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m:rPr>
                        <m:nor/>
                      </m:rPr>
                      <a:rPr lang="en-US" sz="1200" dirty="0">
                        <a:solidFill>
                          <a:schemeClr val="bg2"/>
                        </a:solidFill>
                      </a:rPr>
                      <m:t>:</m:t>
                    </m:r>
                  </m:oMath>
                </a14:m>
                <a:r>
                  <a:rPr lang="de-DE" sz="12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1200" dirty="0">
                    <a:solidFill>
                      <a:schemeClr val="bg2"/>
                    </a:solidFill>
                  </a:rPr>
                  <a:t>rotation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de-DE" sz="120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b="1" dirty="0">
                    <a:solidFill>
                      <a:schemeClr val="accent3"/>
                    </a:solidFill>
                  </a:rPr>
                  <a:t>biaxial</a:t>
                </a:r>
                <a:r>
                  <a:rPr lang="en-US" sz="1200" dirty="0">
                    <a:solidFill>
                      <a:schemeClr val="bg2"/>
                    </a:solidFill>
                  </a:rPr>
                  <a:t>: two-axes restriction,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	  </a:t>
                </a:r>
                <a:r>
                  <a:rPr lang="en-US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</a:t>
                </a:r>
                <a:r>
                  <a:rPr lang="en-US" sz="1200" dirty="0">
                    <a:solidFill>
                      <a:schemeClr val="bg2"/>
                    </a:solidFill>
                  </a:rPr>
                  <a:t> not trivial in general for                  	       non-perpendicular axes (cf. thesis)</a:t>
                </a: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  <a:sym typeface="Wingdings" panose="05000000000000000000" pitchFamily="2" charset="2"/>
                  </a:rPr>
                  <a:t>	   later</a:t>
                </a:r>
                <a:endParaRPr lang="en-US" sz="1200" dirty="0">
                  <a:solidFill>
                    <a:schemeClr val="bg2"/>
                  </a:solidFill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i="1" dirty="0">
                    <a:solidFill>
                      <a:schemeClr val="bg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:r>
                  <a:rPr lang="de-DE" sz="12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 </a:t>
                </a:r>
                <a:endParaRPr lang="en-US" sz="1200" dirty="0">
                  <a:solidFill>
                    <a:schemeClr val="bg2"/>
                  </a:solidFill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dirty="0">
                  <a:solidFill>
                    <a:schemeClr val="bg2"/>
                  </a:solidFill>
                </a:endParaRPr>
              </a:p>
              <a:p>
                <a:pPr lvl="0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dirty="0">
                    <a:solidFill>
                      <a:schemeClr val="bg2"/>
                    </a:solidFill>
                  </a:rPr>
                  <a:t>             </a:t>
                </a: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35D4417-05C5-4E24-AF6C-A8020C2098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8200" y="2085267"/>
                <a:ext cx="3742637" cy="396416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0CFBAD05-7D9E-496C-B0DE-215ED945C6D6}"/>
              </a:ext>
            </a:extLst>
          </p:cNvPr>
          <p:cNvSpPr/>
          <p:nvPr/>
        </p:nvSpPr>
        <p:spPr>
          <a:xfrm>
            <a:off x="8381920" y="5624698"/>
            <a:ext cx="2658070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dirty="0">
                <a:solidFill>
                  <a:schemeClr val="bg2"/>
                </a:solidFill>
              </a:rPr>
              <a:t>common joint types in practice</a:t>
            </a:r>
          </a:p>
        </p:txBody>
      </p:sp>
    </p:spTree>
    <p:extLst>
      <p:ext uri="{BB962C8B-B14F-4D97-AF65-F5344CB8AC3E}">
        <p14:creationId xmlns:p14="http://schemas.microsoft.com/office/powerpoint/2010/main" val="137951454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79" y="71582"/>
            <a:ext cx="11511145" cy="628215"/>
          </a:xfrm>
        </p:spPr>
        <p:txBody>
          <a:bodyPr/>
          <a:lstStyle/>
          <a:p>
            <a:r>
              <a:rPr lang="de-DE" sz="2400" dirty="0"/>
              <a:t>Anatomical Skeletons: AnyBody Full-Body Model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86"/>
          <p:cNvSpPr txBox="1"/>
          <p:nvPr/>
        </p:nvSpPr>
        <p:spPr>
          <a:xfrm>
            <a:off x="159039" y="6049394"/>
            <a:ext cx="6431232" cy="400110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chemeClr val="bg2"/>
                </a:solidFill>
              </a:rPr>
              <a:t> </a:t>
            </a:r>
            <a:r>
              <a:rPr lang="en-US" sz="1000" i="1" dirty="0">
                <a:solidFill>
                  <a:schemeClr val="bg2"/>
                </a:solidFill>
              </a:rPr>
              <a:t>“Joint kinematic calculation based on clinical direct kinematic versus inverse kinematic gait models.”</a:t>
            </a:r>
          </a:p>
          <a:p>
            <a:r>
              <a:rPr lang="en-US" sz="1000" i="1" dirty="0">
                <a:solidFill>
                  <a:schemeClr val="bg2"/>
                </a:solidFill>
              </a:rPr>
              <a:t> </a:t>
            </a:r>
            <a:r>
              <a:rPr lang="en-US" sz="1000" dirty="0">
                <a:solidFill>
                  <a:schemeClr val="bg2"/>
                </a:solidFill>
              </a:rPr>
              <a:t>Kainz et al. 2016, Journal of Biomechanics</a:t>
            </a:r>
          </a:p>
        </p:txBody>
      </p:sp>
      <p:sp>
        <p:nvSpPr>
          <p:cNvPr id="14" name="Textfeld 43"/>
          <p:cNvSpPr txBox="1"/>
          <p:nvPr/>
        </p:nvSpPr>
        <p:spPr>
          <a:xfrm>
            <a:off x="233179" y="1200317"/>
            <a:ext cx="836248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2"/>
                </a:solidFill>
              </a:rPr>
              <a:t>There are various anatomical skeleton models available! </a:t>
            </a: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>
                <a:solidFill>
                  <a:schemeClr val="bg2"/>
                </a:solidFill>
              </a:rPr>
              <a:t>but: kinematics is only comparable among the same underlying model</a:t>
            </a:r>
          </a:p>
          <a:p>
            <a:endParaRPr lang="de-DE" sz="1400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de-DE" sz="1200" b="1" dirty="0">
              <a:solidFill>
                <a:schemeClr val="bg2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de-DE" sz="1200" b="1" dirty="0">
                <a:solidFill>
                  <a:schemeClr val="bg2"/>
                </a:solidFill>
                <a:sym typeface="Wingdings" panose="05000000000000000000" pitchFamily="2" charset="2"/>
              </a:rPr>
              <a:t>use </a:t>
            </a:r>
            <a:r>
              <a:rPr lang="de-DE" sz="1200" b="1" dirty="0">
                <a:solidFill>
                  <a:schemeClr val="bg2"/>
                </a:solidFill>
              </a:rPr>
              <a:t>the same, detailed, anatomically correct model for all stages of the pipeline</a:t>
            </a:r>
          </a:p>
          <a:p>
            <a:r>
              <a:rPr lang="de-DE" sz="1200" b="1" dirty="0">
                <a:solidFill>
                  <a:schemeClr val="bg2"/>
                </a:solidFill>
              </a:rPr>
              <a:t>      (avoid the propagation of modeling errors through </a:t>
            </a:r>
            <a:r>
              <a:rPr lang="de-DE" sz="1200" b="1">
                <a:solidFill>
                  <a:schemeClr val="bg2"/>
                </a:solidFill>
              </a:rPr>
              <a:t>the entire </a:t>
            </a:r>
            <a:r>
              <a:rPr lang="de-DE" sz="1200" b="1" dirty="0">
                <a:solidFill>
                  <a:schemeClr val="bg2"/>
                </a:solidFill>
              </a:rPr>
              <a:t>pipeline!)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4CFC3E-F65A-45BA-B9F7-9D526C74F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710" y="1912332"/>
            <a:ext cx="4865680" cy="39446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B1089B-4FBD-432C-B438-BF2709A398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908" y="2223011"/>
            <a:ext cx="2615464" cy="280726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435BB8-4EB4-47E0-8920-77A4CB85586E}"/>
              </a:ext>
            </a:extLst>
          </p:cNvPr>
          <p:cNvSpPr/>
          <p:nvPr/>
        </p:nvSpPr>
        <p:spPr>
          <a:xfrm>
            <a:off x="7645741" y="6057350"/>
            <a:ext cx="39832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spcBef>
                <a:spcPct val="0"/>
              </a:spcBef>
              <a:spcAft>
                <a:spcPct val="35000"/>
              </a:spcAft>
            </a:pPr>
            <a:r>
              <a:rPr lang="en-US" sz="1400" dirty="0">
                <a:solidFill>
                  <a:schemeClr val="bg2"/>
                </a:solidFill>
              </a:rPr>
              <a:t>AnyBody skeleton model and DoFs</a:t>
            </a:r>
          </a:p>
        </p:txBody>
      </p:sp>
    </p:spTree>
    <p:extLst>
      <p:ext uri="{BB962C8B-B14F-4D97-AF65-F5344CB8AC3E}">
        <p14:creationId xmlns:p14="http://schemas.microsoft.com/office/powerpoint/2010/main" val="244528304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0" y="952499"/>
            <a:ext cx="12192000" cy="565396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33180" y="71582"/>
            <a:ext cx="10733902" cy="628215"/>
          </a:xfrm>
        </p:spPr>
        <p:txBody>
          <a:bodyPr/>
          <a:lstStyle/>
          <a:p>
            <a:r>
              <a:rPr lang="de-DE" sz="2400" dirty="0"/>
              <a:t>Classical Optical Marker-Based Body Tracking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0" y="0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roup 131"/>
          <p:cNvGrpSpPr/>
          <p:nvPr/>
        </p:nvGrpSpPr>
        <p:grpSpPr>
          <a:xfrm>
            <a:off x="225664" y="2849567"/>
            <a:ext cx="2433057" cy="712135"/>
            <a:chOff x="4348742" y="5795477"/>
            <a:chExt cx="2433057" cy="712135"/>
          </a:xfrm>
        </p:grpSpPr>
        <p:sp>
          <p:nvSpPr>
            <p:cNvPr id="134" name="Rectangle: Rounded Corners 133"/>
            <p:cNvSpPr/>
            <p:nvPr/>
          </p:nvSpPr>
          <p:spPr>
            <a:xfrm>
              <a:off x="4348742" y="5795477"/>
              <a:ext cx="2433057" cy="712135"/>
            </a:xfrm>
            <a:prstGeom prst="round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419309" y="5826292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Mo</a:t>
              </a:r>
              <a:r>
                <a:rPr lang="de-DE" dirty="0"/>
                <a:t>tion</a:t>
              </a:r>
            </a:p>
            <a:p>
              <a:r>
                <a:rPr lang="de-DE" b="1" dirty="0"/>
                <a:t>Cap</a:t>
              </a:r>
              <a:r>
                <a:rPr lang="de-DE" dirty="0"/>
                <a:t>ture</a:t>
              </a:r>
            </a:p>
          </p:txBody>
        </p:sp>
        <p:pic>
          <p:nvPicPr>
            <p:cNvPr id="136" name="Picture 135" descr="https://www.optitrack.com/public/images/applications/sprinter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5352" y="5881723"/>
              <a:ext cx="613557" cy="535467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up 137"/>
          <p:cNvGrpSpPr/>
          <p:nvPr/>
        </p:nvGrpSpPr>
        <p:grpSpPr>
          <a:xfrm>
            <a:off x="208785" y="3809626"/>
            <a:ext cx="2433057" cy="712135"/>
            <a:chOff x="4348742" y="4204987"/>
            <a:chExt cx="2433057" cy="712135"/>
          </a:xfrm>
        </p:grpSpPr>
        <p:sp>
          <p:nvSpPr>
            <p:cNvPr id="140" name="Rectangle: Rounded Corners 139"/>
            <p:cNvSpPr/>
            <p:nvPr/>
          </p:nvSpPr>
          <p:spPr>
            <a:xfrm>
              <a:off x="4348742" y="4204987"/>
              <a:ext cx="2433057" cy="71213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413262" y="4220889"/>
              <a:ext cx="144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</a:t>
              </a:r>
              <a:r>
                <a:rPr lang="de-DE" dirty="0"/>
                <a:t>nverse</a:t>
              </a:r>
            </a:p>
            <a:p>
              <a:r>
                <a:rPr lang="de-DE" b="1" dirty="0"/>
                <a:t>K</a:t>
              </a:r>
              <a:r>
                <a:rPr lang="de-DE" dirty="0"/>
                <a:t>inematics</a:t>
              </a:r>
            </a:p>
          </p:txBody>
        </p:sp>
        <p:grpSp>
          <p:nvGrpSpPr>
            <p:cNvPr id="142" name="Gruppieren 34"/>
            <p:cNvGrpSpPr/>
            <p:nvPr/>
          </p:nvGrpSpPr>
          <p:grpSpPr>
            <a:xfrm>
              <a:off x="6061320" y="4326798"/>
              <a:ext cx="520640" cy="559472"/>
              <a:chOff x="2880567" y="2024939"/>
              <a:chExt cx="3346492" cy="3596088"/>
            </a:xfrm>
          </p:grpSpPr>
          <p:grpSp>
            <p:nvGrpSpPr>
              <p:cNvPr id="143" name="Gruppieren 72"/>
              <p:cNvGrpSpPr/>
              <p:nvPr/>
            </p:nvGrpSpPr>
            <p:grpSpPr>
              <a:xfrm rot="1026488">
                <a:off x="3234534" y="2024939"/>
                <a:ext cx="2992525" cy="3596088"/>
                <a:chOff x="827584" y="1489096"/>
                <a:chExt cx="2992524" cy="3596088"/>
              </a:xfrm>
            </p:grpSpPr>
            <p:cxnSp>
              <p:nvCxnSpPr>
                <p:cNvPr id="146" name="Gerader Verbinder 82"/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83"/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84"/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85"/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86"/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87"/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88"/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89"/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90"/>
                <p:cNvCxnSpPr/>
                <p:nvPr/>
              </p:nvCxnSpPr>
              <p:spPr>
                <a:xfrm>
                  <a:off x="1986602" y="1864126"/>
                  <a:ext cx="785199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91"/>
                <p:cNvCxnSpPr/>
                <p:nvPr/>
              </p:nvCxnSpPr>
              <p:spPr>
                <a:xfrm>
                  <a:off x="1331640" y="1802587"/>
                  <a:ext cx="654962" cy="61539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Gerader Verbinder 92"/>
                <p:cNvCxnSpPr/>
                <p:nvPr/>
              </p:nvCxnSpPr>
              <p:spPr>
                <a:xfrm>
                  <a:off x="1259632" y="1489096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Gerader Verbinder 93"/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Gerader Verbinder 94"/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Gerader Verbinder 95"/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4" name="Ellipse 68"/>
              <p:cNvSpPr/>
              <p:nvPr/>
            </p:nvSpPr>
            <p:spPr>
              <a:xfrm>
                <a:off x="2880567" y="4932125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5" name="Ellipse 62"/>
              <p:cNvSpPr/>
              <p:nvPr/>
            </p:nvSpPr>
            <p:spPr>
              <a:xfrm>
                <a:off x="4381168" y="4674990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pic>
        <p:nvPicPr>
          <p:cNvPr id="197" name="Picture 19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463" y="1160878"/>
            <a:ext cx="1273458" cy="1531568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3341257" y="6178365"/>
            <a:ext cx="7969014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>
                <a:solidFill>
                  <a:schemeClr val="bg2"/>
                </a:solidFill>
                <a:sym typeface="Wingdings" panose="05000000000000000000" pitchFamily="2" charset="2"/>
              </a:rPr>
              <a:t> precise kinematics  </a:t>
            </a:r>
            <a:r>
              <a:rPr lang="en-US" sz="1400" b="1" dirty="0">
                <a:solidFill>
                  <a:schemeClr val="bg2"/>
                </a:solidFill>
              </a:rPr>
              <a:t>optical marker-based body tracking = “golden standard”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57C8A10-D5B1-446E-A7B1-F9DD67C65C06}"/>
              </a:ext>
            </a:extLst>
          </p:cNvPr>
          <p:cNvGrpSpPr/>
          <p:nvPr/>
        </p:nvGrpSpPr>
        <p:grpSpPr>
          <a:xfrm>
            <a:off x="3359557" y="1143484"/>
            <a:ext cx="8533739" cy="4636221"/>
            <a:chOff x="7885793" y="391266"/>
            <a:chExt cx="8533739" cy="463622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3114451-C193-4BB5-8021-08ADF8562360}"/>
                </a:ext>
              </a:extLst>
            </p:cNvPr>
            <p:cNvSpPr/>
            <p:nvPr/>
          </p:nvSpPr>
          <p:spPr>
            <a:xfrm>
              <a:off x="7885793" y="391266"/>
              <a:ext cx="853373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schemeClr val="bg2"/>
                  </a:solidFill>
                </a:rPr>
                <a:t>Model Scaling</a:t>
              </a: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F31E1C13-2E4A-4988-9141-A64073B23609}"/>
                </a:ext>
              </a:extLst>
            </p:cNvPr>
            <p:cNvGrpSpPr/>
            <p:nvPr/>
          </p:nvGrpSpPr>
          <p:grpSpPr>
            <a:xfrm>
              <a:off x="8416560" y="811577"/>
              <a:ext cx="4321402" cy="2584754"/>
              <a:chOff x="6847640" y="916739"/>
              <a:chExt cx="4321402" cy="2584754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FF72DDD7-082B-47F8-93E0-32A256F07D34}"/>
                  </a:ext>
                </a:extLst>
              </p:cNvPr>
              <p:cNvSpPr/>
              <p:nvPr/>
            </p:nvSpPr>
            <p:spPr>
              <a:xfrm>
                <a:off x="7431045" y="3036560"/>
                <a:ext cx="110263" cy="27553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E3700FFA-F3E1-4CA4-9F94-E9585EA08EE1}"/>
                  </a:ext>
                </a:extLst>
              </p:cNvPr>
              <p:cNvGrpSpPr/>
              <p:nvPr/>
            </p:nvGrpSpPr>
            <p:grpSpPr>
              <a:xfrm>
                <a:off x="6847640" y="916739"/>
                <a:ext cx="4321402" cy="2584754"/>
                <a:chOff x="6963143" y="1389693"/>
                <a:chExt cx="4321402" cy="2584754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3592D72F-52B7-4513-9189-C9475A696ED4}"/>
                    </a:ext>
                  </a:extLst>
                </p:cNvPr>
                <p:cNvGrpSpPr/>
                <p:nvPr/>
              </p:nvGrpSpPr>
              <p:grpSpPr>
                <a:xfrm>
                  <a:off x="6963143" y="1389693"/>
                  <a:ext cx="4321402" cy="2584754"/>
                  <a:chOff x="7176249" y="460222"/>
                  <a:chExt cx="4321402" cy="2584754"/>
                </a:xfrm>
              </p:grpSpPr>
              <p:pic>
                <p:nvPicPr>
                  <p:cNvPr id="82" name="Picture 6" descr="http://www.clker.com/cliparts/a/5/9/7/12071567031590994625kml_Document.svg.hi.png">
                    <a:extLst>
                      <a:ext uri="{FF2B5EF4-FFF2-40B4-BE49-F238E27FC236}">
                        <a16:creationId xmlns:a16="http://schemas.microsoft.com/office/drawing/2014/main" id="{2CD0306C-DD80-49C3-9BC8-24FDDA900A0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duotone>
                      <a:schemeClr val="bg2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rightnessContrast bright="18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7447220" y="1680652"/>
                    <a:ext cx="287395" cy="3984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1B414350-AA83-4E6C-8C84-97AE56E580B0}"/>
                      </a:ext>
                    </a:extLst>
                  </p:cNvPr>
                  <p:cNvGrpSpPr/>
                  <p:nvPr/>
                </p:nvGrpSpPr>
                <p:grpSpPr>
                  <a:xfrm>
                    <a:off x="7176249" y="460222"/>
                    <a:ext cx="4321402" cy="2584754"/>
                    <a:chOff x="7176249" y="460222"/>
                    <a:chExt cx="4321402" cy="2584754"/>
                  </a:xfrm>
                </p:grpSpPr>
                <p:cxnSp>
                  <p:nvCxnSpPr>
                    <p:cNvPr id="84" name="Gerader Verbinder 190">
                      <a:extLst>
                        <a:ext uri="{FF2B5EF4-FFF2-40B4-BE49-F238E27FC236}">
                          <a16:creationId xmlns:a16="http://schemas.microsoft.com/office/drawing/2014/main" id="{0322FF4B-BC8E-4FA5-B82B-366C101E804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7814463" y="1744772"/>
                      <a:ext cx="41098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  <a:prstDash val="dash"/>
                      <a:headEnd type="stealt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85" name="Group 84">
                      <a:extLst>
                        <a:ext uri="{FF2B5EF4-FFF2-40B4-BE49-F238E27FC236}">
                          <a16:creationId xmlns:a16="http://schemas.microsoft.com/office/drawing/2014/main" id="{75D5CF10-F6F7-457C-825E-D39EE260D8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6249" y="778038"/>
                      <a:ext cx="1694926" cy="1606166"/>
                      <a:chOff x="5457786" y="235225"/>
                      <a:chExt cx="1694926" cy="1606166"/>
                    </a:xfrm>
                  </p:grpSpPr>
                  <p:grpSp>
                    <p:nvGrpSpPr>
                      <p:cNvPr id="103" name="Group 102">
                        <a:extLst>
                          <a:ext uri="{FF2B5EF4-FFF2-40B4-BE49-F238E27FC236}">
                            <a16:creationId xmlns:a16="http://schemas.microsoft.com/office/drawing/2014/main" id="{240549AB-B300-41EF-BDE0-54DA8906ED9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457786" y="235225"/>
                        <a:ext cx="1694926" cy="461665"/>
                        <a:chOff x="5457786" y="235225"/>
                        <a:chExt cx="1694926" cy="461665"/>
                      </a:xfrm>
                    </p:grpSpPr>
                    <p:pic>
                      <p:nvPicPr>
                        <p:cNvPr id="105" name="Picture 8" descr="https://upload.wikimedia.org/wikipedia/commons/thumb/d/d8/Symbol_Differential_pressure_measuring_instrument.svg/676px-Symbol_Differential_pressure_measuring_instrument.svg.png">
                          <a:extLst>
                            <a:ext uri="{FF2B5EF4-FFF2-40B4-BE49-F238E27FC236}">
                              <a16:creationId xmlns:a16="http://schemas.microsoft.com/office/drawing/2014/main" id="{6B884D61-58C4-44E0-81F4-AA94C981CE3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 cstate="print">
                          <a:duotone>
                            <a:schemeClr val="bg2">
                              <a:shade val="45000"/>
                              <a:satMod val="135000"/>
                            </a:schemeClr>
                            <a:prstClr val="white"/>
                          </a:duotone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457786" y="236494"/>
                          <a:ext cx="302807" cy="459125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190500" algn="tl" rotWithShape="0">
                            <a:srgbClr val="000000">
                              <a:alpha val="70000"/>
                            </a:srgbClr>
                          </a:outerShdw>
                        </a:effectLst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106" name="Textfeld 191">
                          <a:extLst>
                            <a:ext uri="{FF2B5EF4-FFF2-40B4-BE49-F238E27FC236}">
                              <a16:creationId xmlns:a16="http://schemas.microsoft.com/office/drawing/2014/main" id="{947BEB0F-85AF-4665-B315-E2F5A2BA7D4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711590" y="235225"/>
                          <a:ext cx="1441122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de-DE" sz="1200" dirty="0">
                              <a:solidFill>
                                <a:schemeClr val="bg2"/>
                              </a:solidFill>
                            </a:rPr>
                            <a:t>anthropometric </a:t>
                          </a:r>
                        </a:p>
                        <a:p>
                          <a:r>
                            <a:rPr lang="de-DE" sz="1200" dirty="0">
                              <a:solidFill>
                                <a:schemeClr val="bg2"/>
                              </a:solidFill>
                            </a:rPr>
                            <a:t>measurements</a:t>
                          </a:r>
                        </a:p>
                      </p:txBody>
                    </p:sp>
                  </p:grpSp>
                  <p:cxnSp>
                    <p:nvCxnSpPr>
                      <p:cNvPr id="104" name="Gerader Verbinder 190">
                        <a:extLst>
                          <a:ext uri="{FF2B5EF4-FFF2-40B4-BE49-F238E27FC236}">
                            <a16:creationId xmlns:a16="http://schemas.microsoft.com/office/drawing/2014/main" id="{679B1747-AB98-4EE8-A97F-139D31F2445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6096000" y="1841391"/>
                        <a:ext cx="41098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  <a:prstDash val="dash"/>
                        <a:headEnd type="stealt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E95FC4E0-BB77-475E-9D97-25736EA9BE3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34615" y="1656164"/>
                      <a:ext cx="1608388" cy="1337514"/>
                      <a:chOff x="5660014" y="503877"/>
                      <a:chExt cx="1608388" cy="1337514"/>
                    </a:xfrm>
                  </p:grpSpPr>
                  <p:sp>
                    <p:nvSpPr>
                      <p:cNvPr id="101" name="Textfeld 191">
                        <a:extLst>
                          <a:ext uri="{FF2B5EF4-FFF2-40B4-BE49-F238E27FC236}">
                            <a16:creationId xmlns:a16="http://schemas.microsoft.com/office/drawing/2014/main" id="{DC016B1E-C19E-4FAF-982A-18FED9B0C15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660014" y="503877"/>
                        <a:ext cx="1608388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de-DE" sz="1200" dirty="0">
                            <a:solidFill>
                              <a:schemeClr val="bg2"/>
                            </a:solidFill>
                          </a:rPr>
                          <a:t>regression </a:t>
                        </a:r>
                      </a:p>
                      <a:p>
                        <a:r>
                          <a:rPr lang="de-DE" sz="1200" dirty="0">
                            <a:solidFill>
                              <a:schemeClr val="bg2"/>
                            </a:solidFill>
                          </a:rPr>
                          <a:t>models</a:t>
                        </a:r>
                      </a:p>
                    </p:txBody>
                  </p:sp>
                  <p:cxnSp>
                    <p:nvCxnSpPr>
                      <p:cNvPr id="102" name="Gerader Verbinder 190">
                        <a:extLst>
                          <a:ext uri="{FF2B5EF4-FFF2-40B4-BE49-F238E27FC236}">
                            <a16:creationId xmlns:a16="http://schemas.microsoft.com/office/drawing/2014/main" id="{BF0882BC-833F-4043-9550-1DA53A0776C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6096000" y="1841391"/>
                        <a:ext cx="41098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  <a:prstDash val="dash"/>
                        <a:headEnd type="stealt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cxnSp>
                  <p:nvCxnSpPr>
                    <p:cNvPr id="87" name="Gerader Verbinder 190">
                      <a:extLst>
                        <a:ext uri="{FF2B5EF4-FFF2-40B4-BE49-F238E27FC236}">
                          <a16:creationId xmlns:a16="http://schemas.microsoft.com/office/drawing/2014/main" id="{63884E70-55EC-4F8F-B259-4E6F889318D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689396" y="1596674"/>
                      <a:ext cx="275677" cy="303528"/>
                    </a:xfrm>
                    <a:prstGeom prst="line">
                      <a:avLst/>
                    </a:prstGeom>
                    <a:ln>
                      <a:solidFill>
                        <a:schemeClr val="bg2"/>
                      </a:solidFill>
                      <a:prstDash val="dash"/>
                      <a:headEnd type="stealt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8" name="Gerader Verbinder 190">
                      <a:extLst>
                        <a:ext uri="{FF2B5EF4-FFF2-40B4-BE49-F238E27FC236}">
                          <a16:creationId xmlns:a16="http://schemas.microsoft.com/office/drawing/2014/main" id="{1EA8CFBE-6ECF-41C3-A3A4-4D934EE2E0F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8701373" y="1161686"/>
                      <a:ext cx="263702" cy="258840"/>
                    </a:xfrm>
                    <a:prstGeom prst="line">
                      <a:avLst/>
                    </a:prstGeom>
                    <a:ln>
                      <a:solidFill>
                        <a:schemeClr val="bg2"/>
                      </a:solidFill>
                      <a:prstDash val="dash"/>
                      <a:headEnd type="stealt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89" name="Group 88">
                      <a:extLst>
                        <a:ext uri="{FF2B5EF4-FFF2-40B4-BE49-F238E27FC236}">
                          <a16:creationId xmlns:a16="http://schemas.microsoft.com/office/drawing/2014/main" id="{3F279ACA-A1CB-4754-A720-B08F53E4422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45332" y="460222"/>
                      <a:ext cx="2552319" cy="2584754"/>
                      <a:chOff x="7550927" y="4094930"/>
                      <a:chExt cx="2552319" cy="2584754"/>
                    </a:xfrm>
                  </p:grpSpPr>
                  <p:grpSp>
                    <p:nvGrpSpPr>
                      <p:cNvPr id="90" name="Group 89">
                        <a:extLst>
                          <a:ext uri="{FF2B5EF4-FFF2-40B4-BE49-F238E27FC236}">
                            <a16:creationId xmlns:a16="http://schemas.microsoft.com/office/drawing/2014/main" id="{1590B49D-39B1-4EB0-A34B-B29E5E71EDF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550927" y="5771077"/>
                        <a:ext cx="2552319" cy="529510"/>
                        <a:chOff x="4766105" y="3767891"/>
                        <a:chExt cx="2552319" cy="529510"/>
                      </a:xfrm>
                    </p:grpSpPr>
                    <p:sp>
                      <p:nvSpPr>
                        <p:cNvPr id="99" name="Textfeld 191">
                          <a:extLst>
                            <a:ext uri="{FF2B5EF4-FFF2-40B4-BE49-F238E27FC236}">
                              <a16:creationId xmlns:a16="http://schemas.microsoft.com/office/drawing/2014/main" id="{CDCBF5F5-17CA-4CFB-8BF6-2AD3A4A4067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053500" y="3835736"/>
                          <a:ext cx="2264924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de-DE" sz="1200" dirty="0">
                              <a:solidFill>
                                <a:schemeClr val="bg2"/>
                              </a:solidFill>
                            </a:rPr>
                            <a:t>scaled kinematic model</a:t>
                          </a:r>
                        </a:p>
                        <a:p>
                          <a:r>
                            <a:rPr lang="de-DE" sz="1200" dirty="0">
                              <a:solidFill>
                                <a:schemeClr val="bg2"/>
                              </a:solidFill>
                            </a:rPr>
                            <a:t>(joint-to-joint lengths)</a:t>
                          </a:r>
                        </a:p>
                      </p:txBody>
                    </p:sp>
                    <p:pic>
                      <p:nvPicPr>
                        <p:cNvPr id="100" name="Picture 6" descr="http://www.clker.com/cliparts/a/5/9/7/12071567031590994625kml_Document.svg.hi.png">
                          <a:extLst>
                            <a:ext uri="{FF2B5EF4-FFF2-40B4-BE49-F238E27FC236}">
                              <a16:creationId xmlns:a16="http://schemas.microsoft.com/office/drawing/2014/main" id="{5B465FFE-9721-4BC4-BA4D-68180B01259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 cstate="print">
                          <a:duotone>
                            <a:schemeClr val="bg2">
                              <a:shade val="45000"/>
                              <a:satMod val="135000"/>
                            </a:schemeClr>
                            <a:prstClr val="white"/>
                          </a:duotone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6">
                                  <a14:imgEffect>
                                    <a14:brightnessContrast bright="18000"/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66105" y="3767891"/>
                          <a:ext cx="287395" cy="39849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grpSp>
                  <p:grpSp>
                    <p:nvGrpSpPr>
                      <p:cNvPr id="91" name="Group 90">
                        <a:extLst>
                          <a:ext uri="{FF2B5EF4-FFF2-40B4-BE49-F238E27FC236}">
                            <a16:creationId xmlns:a16="http://schemas.microsoft.com/office/drawing/2014/main" id="{A8C116A4-84B2-4265-80B4-DD75FB42805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64056" y="4889854"/>
                        <a:ext cx="1386550" cy="1789830"/>
                        <a:chOff x="7260809" y="328303"/>
                        <a:chExt cx="2433057" cy="2394031"/>
                      </a:xfrm>
                    </p:grpSpPr>
                    <p:grpSp>
                      <p:nvGrpSpPr>
                        <p:cNvPr id="95" name="Group 94">
                          <a:extLst>
                            <a:ext uri="{FF2B5EF4-FFF2-40B4-BE49-F238E27FC236}">
                              <a16:creationId xmlns:a16="http://schemas.microsoft.com/office/drawing/2014/main" id="{8AA1CA3A-FF1B-40ED-AD0B-69DEDF00DA6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260809" y="328303"/>
                          <a:ext cx="2433057" cy="712136"/>
                          <a:chOff x="4919768" y="4612562"/>
                          <a:chExt cx="2433057" cy="712136"/>
                        </a:xfrm>
                      </p:grpSpPr>
                      <p:sp>
                        <p:nvSpPr>
                          <p:cNvPr id="97" name="Rectangle: Rounded Corners 96">
                            <a:extLst>
                              <a:ext uri="{FF2B5EF4-FFF2-40B4-BE49-F238E27FC236}">
                                <a16:creationId xmlns:a16="http://schemas.microsoft.com/office/drawing/2014/main" id="{BD7A91EB-BBEA-4474-8352-F320DACD1CD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919768" y="4612562"/>
                            <a:ext cx="2433057" cy="712136"/>
                          </a:xfrm>
                          <a:prstGeom prst="roundRect">
                            <a:avLst/>
                          </a:prstGeom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de-DE" dirty="0"/>
                          </a:p>
                        </p:txBody>
                      </p:sp>
                      <p:sp>
                        <p:nvSpPr>
                          <p:cNvPr id="98" name="TextBox 97">
                            <a:extLst>
                              <a:ext uri="{FF2B5EF4-FFF2-40B4-BE49-F238E27FC236}">
                                <a16:creationId xmlns:a16="http://schemas.microsoft.com/office/drawing/2014/main" id="{0955592C-2B53-41E7-9C6B-BFA7560226EF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990337" y="4784995"/>
                            <a:ext cx="2250862" cy="37050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de-DE" sz="1200" b="1" dirty="0"/>
                              <a:t>Model Scaling</a:t>
                            </a:r>
                          </a:p>
                        </p:txBody>
                      </p:sp>
                    </p:grpSp>
                    <p:sp>
                      <p:nvSpPr>
                        <p:cNvPr id="96" name="Arrow: Down 95">
                          <a:extLst>
                            <a:ext uri="{FF2B5EF4-FFF2-40B4-BE49-F238E27FC236}">
                              <a16:creationId xmlns:a16="http://schemas.microsoft.com/office/drawing/2014/main" id="{30FE487B-7D9B-426C-B103-5FAB239A429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763436" y="2238229"/>
                          <a:ext cx="285750" cy="484105"/>
                        </a:xfrm>
                        <a:prstGeom prst="downArrow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de-DE"/>
                        </a:p>
                      </p:txBody>
                    </p:sp>
                  </p:grpSp>
                  <p:grpSp>
                    <p:nvGrpSpPr>
                      <p:cNvPr id="92" name="Group 91">
                        <a:extLst>
                          <a:ext uri="{FF2B5EF4-FFF2-40B4-BE49-F238E27FC236}">
                            <a16:creationId xmlns:a16="http://schemas.microsoft.com/office/drawing/2014/main" id="{B04919B9-76E8-4FD0-B1EF-61545F5E6B7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550927" y="4094930"/>
                        <a:ext cx="1895783" cy="398494"/>
                        <a:chOff x="4766105" y="3536881"/>
                        <a:chExt cx="1895783" cy="398494"/>
                      </a:xfrm>
                    </p:grpSpPr>
                    <p:sp>
                      <p:nvSpPr>
                        <p:cNvPr id="93" name="Textfeld 191">
                          <a:extLst>
                            <a:ext uri="{FF2B5EF4-FFF2-40B4-BE49-F238E27FC236}">
                              <a16:creationId xmlns:a16="http://schemas.microsoft.com/office/drawing/2014/main" id="{A4C5BCCC-B24B-4A94-B531-2AC27D6C436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053500" y="3604726"/>
                          <a:ext cx="1608388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de-DE" sz="1200" dirty="0">
                              <a:solidFill>
                                <a:schemeClr val="bg2"/>
                              </a:solidFill>
                            </a:rPr>
                            <a:t>kinematic model</a:t>
                          </a:r>
                        </a:p>
                      </p:txBody>
                    </p:sp>
                    <p:pic>
                      <p:nvPicPr>
                        <p:cNvPr id="94" name="Picture 6" descr="http://www.clker.com/cliparts/a/5/9/7/12071567031590994625kml_Document.svg.hi.png">
                          <a:extLst>
                            <a:ext uri="{FF2B5EF4-FFF2-40B4-BE49-F238E27FC236}">
                              <a16:creationId xmlns:a16="http://schemas.microsoft.com/office/drawing/2014/main" id="{7ED28548-7C59-4549-AD1F-7515975CB90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 cstate="print">
                          <a:duotone>
                            <a:schemeClr val="bg2">
                              <a:shade val="45000"/>
                              <a:satMod val="135000"/>
                            </a:schemeClr>
                            <a:prstClr val="white"/>
                          </a:duotone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6">
                                  <a14:imgEffect>
                                    <a14:brightnessContrast bright="18000"/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66105" y="3536881"/>
                          <a:ext cx="287395" cy="39849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grpSp>
                </p:grpSp>
              </p:grpSp>
            </p:grpSp>
            <p:cxnSp>
              <p:nvCxnSpPr>
                <p:cNvPr id="81" name="Gerader Verbinder 190">
                  <a:extLst>
                    <a:ext uri="{FF2B5EF4-FFF2-40B4-BE49-F238E27FC236}">
                      <a16:creationId xmlns:a16="http://schemas.microsoft.com/office/drawing/2014/main" id="{9CA92355-7FD7-406F-BDF3-A99FDC1683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3423" y="2797023"/>
                  <a:ext cx="0" cy="346287"/>
                </a:xfrm>
                <a:prstGeom prst="line">
                  <a:avLst/>
                </a:prstGeom>
                <a:ln>
                  <a:solidFill>
                    <a:schemeClr val="bg2"/>
                  </a:solidFill>
                  <a:prstDash val="dash"/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Gerader Verbinder 190">
                <a:extLst>
                  <a:ext uri="{FF2B5EF4-FFF2-40B4-BE49-F238E27FC236}">
                    <a16:creationId xmlns:a16="http://schemas.microsoft.com/office/drawing/2014/main" id="{689D9749-D433-4C2D-8E27-69A5CA78DE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422570" y="1271916"/>
                <a:ext cx="0" cy="346287"/>
              </a:xfrm>
              <a:prstGeom prst="line">
                <a:avLst/>
              </a:prstGeom>
              <a:ln>
                <a:solidFill>
                  <a:schemeClr val="bg2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uppieren 34">
              <a:extLst>
                <a:ext uri="{FF2B5EF4-FFF2-40B4-BE49-F238E27FC236}">
                  <a16:creationId xmlns:a16="http://schemas.microsoft.com/office/drawing/2014/main" id="{5CB6B8FF-0CC1-41C7-AABA-2F2996843B5E}"/>
                </a:ext>
              </a:extLst>
            </p:cNvPr>
            <p:cNvGrpSpPr/>
            <p:nvPr/>
          </p:nvGrpSpPr>
          <p:grpSpPr>
            <a:xfrm>
              <a:off x="11153102" y="4468015"/>
              <a:ext cx="520640" cy="559472"/>
              <a:chOff x="2880567" y="2024939"/>
              <a:chExt cx="3346492" cy="3596088"/>
            </a:xfrm>
          </p:grpSpPr>
          <p:grpSp>
            <p:nvGrpSpPr>
              <p:cNvPr id="59" name="Gruppieren 72">
                <a:extLst>
                  <a:ext uri="{FF2B5EF4-FFF2-40B4-BE49-F238E27FC236}">
                    <a16:creationId xmlns:a16="http://schemas.microsoft.com/office/drawing/2014/main" id="{DB2DF9AA-A7E0-4EC6-BB54-F3F56705EE03}"/>
                  </a:ext>
                </a:extLst>
              </p:cNvPr>
              <p:cNvGrpSpPr/>
              <p:nvPr/>
            </p:nvGrpSpPr>
            <p:grpSpPr>
              <a:xfrm rot="1026488">
                <a:off x="3234534" y="2024939"/>
                <a:ext cx="2992525" cy="3596088"/>
                <a:chOff x="827584" y="1489096"/>
                <a:chExt cx="2992524" cy="3596088"/>
              </a:xfrm>
            </p:grpSpPr>
            <p:cxnSp>
              <p:nvCxnSpPr>
                <p:cNvPr id="63" name="Gerader Verbinder 82">
                  <a:extLst>
                    <a:ext uri="{FF2B5EF4-FFF2-40B4-BE49-F238E27FC236}">
                      <a16:creationId xmlns:a16="http://schemas.microsoft.com/office/drawing/2014/main" id="{E4F3355B-CFBC-42EF-BFF6-3B9923B9F76C}"/>
                    </a:ext>
                  </a:extLst>
                </p:cNvPr>
                <p:cNvCxnSpPr/>
                <p:nvPr/>
              </p:nvCxnSpPr>
              <p:spPr>
                <a:xfrm flipV="1">
                  <a:off x="827584" y="3933056"/>
                  <a:ext cx="593988" cy="72008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Gerader Verbinder 83">
                  <a:extLst>
                    <a:ext uri="{FF2B5EF4-FFF2-40B4-BE49-F238E27FC236}">
                      <a16:creationId xmlns:a16="http://schemas.microsoft.com/office/drawing/2014/main" id="{0962188C-D735-49B5-8B80-C9F7107A06A6}"/>
                    </a:ext>
                  </a:extLst>
                </p:cNvPr>
                <p:cNvCxnSpPr/>
                <p:nvPr/>
              </p:nvCxnSpPr>
              <p:spPr>
                <a:xfrm flipV="1">
                  <a:off x="1425074" y="2976639"/>
                  <a:ext cx="482630" cy="9564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Gerader Verbinder 84">
                  <a:extLst>
                    <a:ext uri="{FF2B5EF4-FFF2-40B4-BE49-F238E27FC236}">
                      <a16:creationId xmlns:a16="http://schemas.microsoft.com/office/drawing/2014/main" id="{B704C0E7-3B0E-484B-8520-75DB2AD95EB3}"/>
                    </a:ext>
                  </a:extLst>
                </p:cNvPr>
                <p:cNvCxnSpPr/>
                <p:nvPr/>
              </p:nvCxnSpPr>
              <p:spPr>
                <a:xfrm flipH="1" flipV="1">
                  <a:off x="1907705" y="2977918"/>
                  <a:ext cx="1093103" cy="23505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Gerader Verbinder 85">
                  <a:extLst>
                    <a:ext uri="{FF2B5EF4-FFF2-40B4-BE49-F238E27FC236}">
                      <a16:creationId xmlns:a16="http://schemas.microsoft.com/office/drawing/2014/main" id="{890B80C6-6833-4DDD-BB9A-985B0954E9B8}"/>
                    </a:ext>
                  </a:extLst>
                </p:cNvPr>
                <p:cNvCxnSpPr/>
                <p:nvPr/>
              </p:nvCxnSpPr>
              <p:spPr>
                <a:xfrm flipV="1">
                  <a:off x="2154118" y="3212976"/>
                  <a:ext cx="846690" cy="79208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rader Verbinder 86">
                  <a:extLst>
                    <a:ext uri="{FF2B5EF4-FFF2-40B4-BE49-F238E27FC236}">
                      <a16:creationId xmlns:a16="http://schemas.microsoft.com/office/drawing/2014/main" id="{8E44357C-FA93-42CA-97B9-045D57BAC710}"/>
                    </a:ext>
                  </a:extLst>
                </p:cNvPr>
                <p:cNvCxnSpPr/>
                <p:nvPr/>
              </p:nvCxnSpPr>
              <p:spPr>
                <a:xfrm>
                  <a:off x="2154118" y="4005064"/>
                  <a:ext cx="251926" cy="35321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rader Verbinder 87">
                  <a:extLst>
                    <a:ext uri="{FF2B5EF4-FFF2-40B4-BE49-F238E27FC236}">
                      <a16:creationId xmlns:a16="http://schemas.microsoft.com/office/drawing/2014/main" id="{01FCD385-CD95-474B-8DA0-B858ABD545B7}"/>
                    </a:ext>
                  </a:extLst>
                </p:cNvPr>
                <p:cNvCxnSpPr/>
                <p:nvPr/>
              </p:nvCxnSpPr>
              <p:spPr>
                <a:xfrm>
                  <a:off x="827584" y="4653136"/>
                  <a:ext cx="216024" cy="43204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rader Verbinder 88">
                  <a:extLst>
                    <a:ext uri="{FF2B5EF4-FFF2-40B4-BE49-F238E27FC236}">
                      <a16:creationId xmlns:a16="http://schemas.microsoft.com/office/drawing/2014/main" id="{D38AEECD-491A-4B3C-8410-F0B3758F6287}"/>
                    </a:ext>
                  </a:extLst>
                </p:cNvPr>
                <p:cNvCxnSpPr/>
                <p:nvPr/>
              </p:nvCxnSpPr>
              <p:spPr>
                <a:xfrm flipH="1">
                  <a:off x="1907706" y="2105834"/>
                  <a:ext cx="864094" cy="87080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Gerader Verbinder 89">
                  <a:extLst>
                    <a:ext uri="{FF2B5EF4-FFF2-40B4-BE49-F238E27FC236}">
                      <a16:creationId xmlns:a16="http://schemas.microsoft.com/office/drawing/2014/main" id="{C3DF109C-C028-4F04-B6D3-AF1897D52459}"/>
                    </a:ext>
                  </a:extLst>
                </p:cNvPr>
                <p:cNvCxnSpPr/>
                <p:nvPr/>
              </p:nvCxnSpPr>
              <p:spPr>
                <a:xfrm flipH="1">
                  <a:off x="2771800" y="2040985"/>
                  <a:ext cx="556424" cy="70775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rader Verbinder 90">
                  <a:extLst>
                    <a:ext uri="{FF2B5EF4-FFF2-40B4-BE49-F238E27FC236}">
                      <a16:creationId xmlns:a16="http://schemas.microsoft.com/office/drawing/2014/main" id="{FED752B3-5D5B-46E7-A3AF-D39C6158DD68}"/>
                    </a:ext>
                  </a:extLst>
                </p:cNvPr>
                <p:cNvCxnSpPr/>
                <p:nvPr/>
              </p:nvCxnSpPr>
              <p:spPr>
                <a:xfrm>
                  <a:off x="1986602" y="1864126"/>
                  <a:ext cx="785199" cy="248913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Gerader Verbinder 91">
                  <a:extLst>
                    <a:ext uri="{FF2B5EF4-FFF2-40B4-BE49-F238E27FC236}">
                      <a16:creationId xmlns:a16="http://schemas.microsoft.com/office/drawing/2014/main" id="{8926DB05-75CE-4709-BA84-DB9485783E4E}"/>
                    </a:ext>
                  </a:extLst>
                </p:cNvPr>
                <p:cNvCxnSpPr/>
                <p:nvPr/>
              </p:nvCxnSpPr>
              <p:spPr>
                <a:xfrm>
                  <a:off x="1331640" y="1802587"/>
                  <a:ext cx="654962" cy="61539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r Verbinder 92">
                  <a:extLst>
                    <a:ext uri="{FF2B5EF4-FFF2-40B4-BE49-F238E27FC236}">
                      <a16:creationId xmlns:a16="http://schemas.microsoft.com/office/drawing/2014/main" id="{91F3C359-4C10-4D4D-ADE9-425130322362}"/>
                    </a:ext>
                  </a:extLst>
                </p:cNvPr>
                <p:cNvCxnSpPr/>
                <p:nvPr/>
              </p:nvCxnSpPr>
              <p:spPr>
                <a:xfrm>
                  <a:off x="1259632" y="1489096"/>
                  <a:ext cx="72008" cy="31197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r Verbinder 93">
                  <a:extLst>
                    <a:ext uri="{FF2B5EF4-FFF2-40B4-BE49-F238E27FC236}">
                      <a16:creationId xmlns:a16="http://schemas.microsoft.com/office/drawing/2014/main" id="{0A821179-E3CF-4807-9291-9F57F2481686}"/>
                    </a:ext>
                  </a:extLst>
                </p:cNvPr>
                <p:cNvCxnSpPr/>
                <p:nvPr/>
              </p:nvCxnSpPr>
              <p:spPr>
                <a:xfrm>
                  <a:off x="2768066" y="2104555"/>
                  <a:ext cx="651806" cy="52014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Gerader Verbinder 94">
                  <a:extLst>
                    <a:ext uri="{FF2B5EF4-FFF2-40B4-BE49-F238E27FC236}">
                      <a16:creationId xmlns:a16="http://schemas.microsoft.com/office/drawing/2014/main" id="{C84CCE57-E4B5-4CA7-B87D-B3D426CFC20D}"/>
                    </a:ext>
                  </a:extLst>
                </p:cNvPr>
                <p:cNvCxnSpPr/>
                <p:nvPr/>
              </p:nvCxnSpPr>
              <p:spPr>
                <a:xfrm flipH="1">
                  <a:off x="3419872" y="2113039"/>
                  <a:ext cx="400236" cy="51166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Gerader Verbinder 95">
                  <a:extLst>
                    <a:ext uri="{FF2B5EF4-FFF2-40B4-BE49-F238E27FC236}">
                      <a16:creationId xmlns:a16="http://schemas.microsoft.com/office/drawing/2014/main" id="{723FF1BA-D171-48A1-A1E6-743A8CF62D77}"/>
                    </a:ext>
                  </a:extLst>
                </p:cNvPr>
                <p:cNvCxnSpPr/>
                <p:nvPr/>
              </p:nvCxnSpPr>
              <p:spPr>
                <a:xfrm>
                  <a:off x="3820108" y="1968931"/>
                  <a:ext cx="0" cy="144108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Ellipse 68">
                <a:extLst>
                  <a:ext uri="{FF2B5EF4-FFF2-40B4-BE49-F238E27FC236}">
                    <a16:creationId xmlns:a16="http://schemas.microsoft.com/office/drawing/2014/main" id="{1D024E7B-7BC2-4243-80CC-8BEBB96BF936}"/>
                  </a:ext>
                </a:extLst>
              </p:cNvPr>
              <p:cNvSpPr/>
              <p:nvPr/>
            </p:nvSpPr>
            <p:spPr>
              <a:xfrm>
                <a:off x="2880567" y="4932125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Ellipse 62">
                <a:extLst>
                  <a:ext uri="{FF2B5EF4-FFF2-40B4-BE49-F238E27FC236}">
                    <a16:creationId xmlns:a16="http://schemas.microsoft.com/office/drawing/2014/main" id="{8543D24F-5981-4E0A-B080-C0FD6D05DCB3}"/>
                  </a:ext>
                </a:extLst>
              </p:cNvPr>
              <p:cNvSpPr/>
              <p:nvPr/>
            </p:nvSpPr>
            <p:spPr>
              <a:xfrm>
                <a:off x="4381168" y="4674990"/>
                <a:ext cx="136713" cy="13815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145DE362-8424-4EBC-BB87-A6443681B9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8186" y="1391129"/>
            <a:ext cx="2000586" cy="2406754"/>
          </a:xfrm>
          <a:prstGeom prst="rect">
            <a:avLst/>
          </a:prstGeom>
        </p:spPr>
      </p:pic>
      <p:grpSp>
        <p:nvGrpSpPr>
          <p:cNvPr id="128" name="Group 127">
            <a:extLst>
              <a:ext uri="{FF2B5EF4-FFF2-40B4-BE49-F238E27FC236}">
                <a16:creationId xmlns:a16="http://schemas.microsoft.com/office/drawing/2014/main" id="{C544DC3A-0ED8-43A6-853D-C854A89B29BB}"/>
              </a:ext>
            </a:extLst>
          </p:cNvPr>
          <p:cNvGrpSpPr/>
          <p:nvPr/>
        </p:nvGrpSpPr>
        <p:grpSpPr>
          <a:xfrm>
            <a:off x="1473403" y="3861180"/>
            <a:ext cx="11184733" cy="2145495"/>
            <a:chOff x="1543094" y="1694804"/>
            <a:chExt cx="11184733" cy="2145495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36EBE8B3-1F8F-48DD-A81C-C9E8B79E1A94}"/>
                </a:ext>
              </a:extLst>
            </p:cNvPr>
            <p:cNvGrpSpPr/>
            <p:nvPr/>
          </p:nvGrpSpPr>
          <p:grpSpPr>
            <a:xfrm>
              <a:off x="1543094" y="1694804"/>
              <a:ext cx="11184733" cy="2145495"/>
              <a:chOff x="1302143" y="1379463"/>
              <a:chExt cx="11184733" cy="2145495"/>
            </a:xfrm>
          </p:grpSpPr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8CF0805A-2FF9-4E7B-AB6C-FF8B111F8C30}"/>
                  </a:ext>
                </a:extLst>
              </p:cNvPr>
              <p:cNvSpPr/>
              <p:nvPr/>
            </p:nvSpPr>
            <p:spPr>
              <a:xfrm>
                <a:off x="1302143" y="1379463"/>
                <a:ext cx="611017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dirty="0">
                    <a:solidFill>
                      <a:schemeClr val="bg2"/>
                    </a:solidFill>
                  </a:rPr>
                  <a:t>Inverse Kinematics</a:t>
                </a:r>
              </a:p>
            </p:txBody>
          </p:sp>
          <p:pic>
            <p:nvPicPr>
              <p:cNvPr id="165" name="Picture 164">
                <a:extLst>
                  <a:ext uri="{FF2B5EF4-FFF2-40B4-BE49-F238E27FC236}">
                    <a16:creationId xmlns:a16="http://schemas.microsoft.com/office/drawing/2014/main" id="{35EE0CA1-D045-4F0B-B944-3F6D43F874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17569" y="2271067"/>
                <a:ext cx="2534676" cy="1253891"/>
              </a:xfrm>
              <a:prstGeom prst="rect">
                <a:avLst/>
              </a:prstGeom>
            </p:spPr>
          </p:pic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CCE4ADC8-F62C-42D1-916F-09C0E70057A7}"/>
                  </a:ext>
                </a:extLst>
              </p:cNvPr>
              <p:cNvGrpSpPr/>
              <p:nvPr/>
            </p:nvGrpSpPr>
            <p:grpSpPr>
              <a:xfrm>
                <a:off x="6106827" y="1953097"/>
                <a:ext cx="6199073" cy="1172583"/>
                <a:chOff x="4429036" y="1841391"/>
                <a:chExt cx="6199073" cy="1172583"/>
              </a:xfrm>
            </p:grpSpPr>
            <p:sp>
              <p:nvSpPr>
                <p:cNvPr id="177" name="Textfeld 191">
                  <a:extLst>
                    <a:ext uri="{FF2B5EF4-FFF2-40B4-BE49-F238E27FC236}">
                      <a16:creationId xmlns:a16="http://schemas.microsoft.com/office/drawing/2014/main" id="{53344BDA-DEC0-41D0-916E-4E4863EC0F1F}"/>
                    </a:ext>
                  </a:extLst>
                </p:cNvPr>
                <p:cNvSpPr txBox="1"/>
                <p:nvPr/>
              </p:nvSpPr>
              <p:spPr>
                <a:xfrm>
                  <a:off x="4429036" y="2736975"/>
                  <a:ext cx="619907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marker &amp; motion constraints, dep. on model scaling</a:t>
                  </a:r>
                </a:p>
              </p:txBody>
            </p:sp>
            <p:cxnSp>
              <p:nvCxnSpPr>
                <p:cNvPr id="178" name="Gerader Verbinder 190">
                  <a:extLst>
                    <a:ext uri="{FF2B5EF4-FFF2-40B4-BE49-F238E27FC236}">
                      <a16:creationId xmlns:a16="http://schemas.microsoft.com/office/drawing/2014/main" id="{2D287DE1-43B5-4069-AFDC-6C039ECFED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96000" y="1841391"/>
                  <a:ext cx="41098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8" name="Gerader Verbinder 190">
                <a:extLst>
                  <a:ext uri="{FF2B5EF4-FFF2-40B4-BE49-F238E27FC236}">
                    <a16:creationId xmlns:a16="http://schemas.microsoft.com/office/drawing/2014/main" id="{B8ACD9FE-5104-4708-A67D-BCA0F77A34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0820" y="2998665"/>
                <a:ext cx="396202" cy="0"/>
              </a:xfrm>
              <a:prstGeom prst="line">
                <a:avLst/>
              </a:prstGeom>
              <a:ln>
                <a:solidFill>
                  <a:schemeClr val="bg2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21970527-D9E2-46FC-9E29-797AF0173CE7}"/>
                  </a:ext>
                </a:extLst>
              </p:cNvPr>
              <p:cNvGrpSpPr/>
              <p:nvPr/>
            </p:nvGrpSpPr>
            <p:grpSpPr>
              <a:xfrm>
                <a:off x="6106827" y="2273819"/>
                <a:ext cx="6380049" cy="1172583"/>
                <a:chOff x="4429037" y="1841391"/>
                <a:chExt cx="4391050" cy="1172583"/>
              </a:xfrm>
            </p:grpSpPr>
            <p:sp>
              <p:nvSpPr>
                <p:cNvPr id="175" name="Textfeld 191">
                  <a:extLst>
                    <a:ext uri="{FF2B5EF4-FFF2-40B4-BE49-F238E27FC236}">
                      <a16:creationId xmlns:a16="http://schemas.microsoft.com/office/drawing/2014/main" id="{0AF570C3-B910-4801-8A50-56D025DA1846}"/>
                    </a:ext>
                  </a:extLst>
                </p:cNvPr>
                <p:cNvSpPr txBox="1"/>
                <p:nvPr/>
              </p:nvSpPr>
              <p:spPr>
                <a:xfrm>
                  <a:off x="4429037" y="2736975"/>
                  <a:ext cx="439105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skeleton joint constraints, dep. on model scaling</a:t>
                  </a:r>
                </a:p>
              </p:txBody>
            </p:sp>
            <p:cxnSp>
              <p:nvCxnSpPr>
                <p:cNvPr id="176" name="Gerader Verbinder 190">
                  <a:extLst>
                    <a:ext uri="{FF2B5EF4-FFF2-40B4-BE49-F238E27FC236}">
                      <a16:creationId xmlns:a16="http://schemas.microsoft.com/office/drawing/2014/main" id="{FA879C1F-5D10-410B-8D4C-2F0D9EDF65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96000" y="1841391"/>
                  <a:ext cx="41098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0" name="Gerader Verbinder 190">
                <a:extLst>
                  <a:ext uri="{FF2B5EF4-FFF2-40B4-BE49-F238E27FC236}">
                    <a16:creationId xmlns:a16="http://schemas.microsoft.com/office/drawing/2014/main" id="{9F7E4636-3985-4761-B742-E62BB88507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0820" y="3319387"/>
                <a:ext cx="396202" cy="0"/>
              </a:xfrm>
              <a:prstGeom prst="line">
                <a:avLst/>
              </a:prstGeom>
              <a:ln>
                <a:solidFill>
                  <a:schemeClr val="bg2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81EB9C66-B903-43BD-8F46-4F929910BEBB}"/>
                  </a:ext>
                </a:extLst>
              </p:cNvPr>
              <p:cNvGrpSpPr/>
              <p:nvPr/>
            </p:nvGrpSpPr>
            <p:grpSpPr>
              <a:xfrm>
                <a:off x="5021576" y="1562387"/>
                <a:ext cx="4137963" cy="1161333"/>
                <a:chOff x="4447833" y="1841391"/>
                <a:chExt cx="2319494" cy="1161333"/>
              </a:xfrm>
            </p:grpSpPr>
            <p:sp>
              <p:nvSpPr>
                <p:cNvPr id="173" name="Textfeld 191">
                  <a:extLst>
                    <a:ext uri="{FF2B5EF4-FFF2-40B4-BE49-F238E27FC236}">
                      <a16:creationId xmlns:a16="http://schemas.microsoft.com/office/drawing/2014/main" id="{22D34E05-90C6-4A30-83A9-8FBD303D5492}"/>
                    </a:ext>
                  </a:extLst>
                </p:cNvPr>
                <p:cNvSpPr txBox="1"/>
                <p:nvPr/>
              </p:nvSpPr>
              <p:spPr>
                <a:xfrm>
                  <a:off x="4447833" y="2725725"/>
                  <a:ext cx="231949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200" dirty="0">
                      <a:solidFill>
                        <a:schemeClr val="bg2"/>
                      </a:solidFill>
                    </a:rPr>
                    <a:t>holonomic system</a:t>
                  </a:r>
                </a:p>
              </p:txBody>
            </p:sp>
            <p:cxnSp>
              <p:nvCxnSpPr>
                <p:cNvPr id="174" name="Gerader Verbinder 190">
                  <a:extLst>
                    <a:ext uri="{FF2B5EF4-FFF2-40B4-BE49-F238E27FC236}">
                      <a16:creationId xmlns:a16="http://schemas.microsoft.com/office/drawing/2014/main" id="{B8082DC5-12CF-4B89-92D0-F30EC697A5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96000" y="1841391"/>
                  <a:ext cx="41098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2" name="Gerader Verbinder 190">
                <a:extLst>
                  <a:ext uri="{FF2B5EF4-FFF2-40B4-BE49-F238E27FC236}">
                    <a16:creationId xmlns:a16="http://schemas.microsoft.com/office/drawing/2014/main" id="{D08442D1-5921-470B-B5FA-3089D07755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95569" y="2596705"/>
                <a:ext cx="396202" cy="0"/>
              </a:xfrm>
              <a:prstGeom prst="line">
                <a:avLst/>
              </a:prstGeom>
              <a:ln>
                <a:solidFill>
                  <a:schemeClr val="bg2"/>
                </a:solidFill>
                <a:prstDash val="dash"/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Textfeld 191">
              <a:extLst>
                <a:ext uri="{FF2B5EF4-FFF2-40B4-BE49-F238E27FC236}">
                  <a16:creationId xmlns:a16="http://schemas.microsoft.com/office/drawing/2014/main" id="{C5A87272-707C-4C4C-B12C-36D1432E22E1}"/>
                </a:ext>
              </a:extLst>
            </p:cNvPr>
            <p:cNvSpPr txBox="1"/>
            <p:nvPr/>
          </p:nvSpPr>
          <p:spPr>
            <a:xfrm>
              <a:off x="3672191" y="2077715"/>
              <a:ext cx="41379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q(t)</a:t>
              </a:r>
              <a:r>
                <a:rPr lang="de-DE" sz="1200" dirty="0">
                  <a:solidFill>
                    <a:schemeClr val="bg2"/>
                  </a:solidFill>
                </a:rPr>
                <a:t>: joint angle trajectories</a:t>
              </a:r>
            </a:p>
          </p:txBody>
        </p:sp>
        <p:cxnSp>
          <p:nvCxnSpPr>
            <p:cNvPr id="137" name="Gerader Verbinder 190">
              <a:extLst>
                <a:ext uri="{FF2B5EF4-FFF2-40B4-BE49-F238E27FC236}">
                  <a16:creationId xmlns:a16="http://schemas.microsoft.com/office/drawing/2014/main" id="{064073CD-F798-4579-8DE5-47499BDE7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9679" y="2409237"/>
              <a:ext cx="0" cy="356178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9" name="Picture 178">
            <a:extLst>
              <a:ext uri="{FF2B5EF4-FFF2-40B4-BE49-F238E27FC236}">
                <a16:creationId xmlns:a16="http://schemas.microsoft.com/office/drawing/2014/main" id="{8BDCAC68-DC58-4DD1-BCCA-EC4F079A5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34399" y="1671745"/>
            <a:ext cx="1855082" cy="211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7044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 flipH="1">
            <a:off x="2772074" y="1299665"/>
            <a:ext cx="4529131" cy="22406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803" y="6391360"/>
            <a:ext cx="8825658" cy="861420"/>
          </a:xfrm>
        </p:spPr>
        <p:txBody>
          <a:bodyPr/>
          <a:lstStyle/>
          <a:p>
            <a:r>
              <a:rPr lang="de-DE" dirty="0">
                <a:solidFill>
                  <a:schemeClr val="accent3"/>
                </a:solidFill>
                <a:sym typeface="Wingdings" panose="05000000000000000000" pitchFamily="2" charset="2"/>
              </a:rPr>
              <a:t></a:t>
            </a:r>
            <a:r>
              <a:rPr lang="de-DE" cap="none" dirty="0">
                <a:solidFill>
                  <a:schemeClr val="accent3"/>
                </a:solidFill>
              </a:rPr>
              <a:t> Inertial Motion Capture + Inverse Kinematics</a:t>
            </a:r>
            <a:endParaRPr lang="de-DE" dirty="0">
              <a:solidFill>
                <a:schemeClr val="accent3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724625" y="5166667"/>
            <a:ext cx="2440563" cy="712135"/>
            <a:chOff x="4341237" y="5007544"/>
            <a:chExt cx="2440563" cy="712135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4341237" y="5007544"/>
              <a:ext cx="2440563" cy="712135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80743" y="5052524"/>
              <a:ext cx="692084" cy="5986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7301210" y="1562464"/>
            <a:ext cx="1667577" cy="461665"/>
            <a:chOff x="9266368" y="1630498"/>
            <a:chExt cx="1667577" cy="461665"/>
          </a:xfrm>
        </p:grpSpPr>
        <p:pic>
          <p:nvPicPr>
            <p:cNvPr id="15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1138" y="16304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91"/>
            <p:cNvSpPr txBox="1"/>
            <p:nvPr/>
          </p:nvSpPr>
          <p:spPr>
            <a:xfrm>
              <a:off x="9686502" y="1630498"/>
              <a:ext cx="1007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motion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trajectories</a:t>
              </a:r>
            </a:p>
          </p:txBody>
        </p:sp>
        <p:cxnSp>
          <p:nvCxnSpPr>
            <p:cNvPr id="17" name="Gerader Verbinder 190"/>
            <p:cNvCxnSpPr>
              <a:cxnSpLocks/>
            </p:cNvCxnSpPr>
            <p:nvPr/>
          </p:nvCxnSpPr>
          <p:spPr>
            <a:xfrm flipH="1">
              <a:off x="9266368" y="1865287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7301210" y="2783258"/>
            <a:ext cx="1875135" cy="461860"/>
            <a:chOff x="9266368" y="2851292"/>
            <a:chExt cx="1875135" cy="461860"/>
          </a:xfrm>
        </p:grpSpPr>
        <p:pic>
          <p:nvPicPr>
            <p:cNvPr id="19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696" y="2851292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1"/>
            <p:cNvSpPr txBox="1"/>
            <p:nvPr/>
          </p:nvSpPr>
          <p:spPr>
            <a:xfrm>
              <a:off x="9686502" y="2851487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(anatomical) 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joint angles</a:t>
              </a:r>
            </a:p>
          </p:txBody>
        </p:sp>
        <p:cxnSp>
          <p:nvCxnSpPr>
            <p:cNvPr id="21" name="Gerader Verbinder 190"/>
            <p:cNvCxnSpPr>
              <a:cxnSpLocks/>
            </p:cNvCxnSpPr>
            <p:nvPr/>
          </p:nvCxnSpPr>
          <p:spPr>
            <a:xfrm flipH="1">
              <a:off x="9266368" y="3086276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7301210" y="4029964"/>
            <a:ext cx="1582608" cy="463202"/>
            <a:chOff x="9266368" y="4097998"/>
            <a:chExt cx="1582608" cy="463202"/>
          </a:xfrm>
        </p:grpSpPr>
        <p:pic>
          <p:nvPicPr>
            <p:cNvPr id="23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46169" y="4097998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feld 191"/>
            <p:cNvSpPr txBox="1"/>
            <p:nvPr/>
          </p:nvSpPr>
          <p:spPr>
            <a:xfrm>
              <a:off x="9686502" y="4099535"/>
              <a:ext cx="1162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net joint moments</a:t>
              </a:r>
            </a:p>
          </p:txBody>
        </p:sp>
        <p:cxnSp>
          <p:nvCxnSpPr>
            <p:cNvPr id="25" name="Gerader Verbinder 190"/>
            <p:cNvCxnSpPr>
              <a:cxnSpLocks/>
            </p:cNvCxnSpPr>
            <p:nvPr/>
          </p:nvCxnSpPr>
          <p:spPr>
            <a:xfrm flipH="1">
              <a:off x="9266368" y="433432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301210" y="5273740"/>
            <a:ext cx="1884660" cy="461860"/>
            <a:chOff x="9266368" y="5341774"/>
            <a:chExt cx="1884660" cy="461860"/>
          </a:xfrm>
        </p:grpSpPr>
        <p:pic>
          <p:nvPicPr>
            <p:cNvPr id="27" name="Picture 8" descr="https://upload.wikimedia.org/wikipedia/commons/thumb/d/d8/Symbol_Differential_pressure_measuring_instrument.svg/676px-Symbol_Differential_pressure_measuring_instrument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48221" y="5341774"/>
              <a:ext cx="302807" cy="4591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feld 191"/>
            <p:cNvSpPr txBox="1"/>
            <p:nvPr/>
          </p:nvSpPr>
          <p:spPr>
            <a:xfrm>
              <a:off x="9686501" y="5341969"/>
              <a:ext cx="12474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muscle forces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or activations</a:t>
              </a:r>
            </a:p>
          </p:txBody>
        </p:sp>
        <p:cxnSp>
          <p:nvCxnSpPr>
            <p:cNvPr id="29" name="Gerader Verbinder 190"/>
            <p:cNvCxnSpPr>
              <a:cxnSpLocks/>
            </p:cNvCxnSpPr>
            <p:nvPr/>
          </p:nvCxnSpPr>
          <p:spPr>
            <a:xfrm flipH="1">
              <a:off x="9266368" y="5576758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724625" y="1443184"/>
            <a:ext cx="2433057" cy="1201591"/>
            <a:chOff x="6689783" y="1511218"/>
            <a:chExt cx="2433057" cy="1201591"/>
          </a:xfrm>
        </p:grpSpPr>
        <p:grpSp>
          <p:nvGrpSpPr>
            <p:cNvPr id="31" name="Group 30"/>
            <p:cNvGrpSpPr/>
            <p:nvPr/>
          </p:nvGrpSpPr>
          <p:grpSpPr>
            <a:xfrm>
              <a:off x="6689783" y="1511218"/>
              <a:ext cx="2433057" cy="712135"/>
              <a:chOff x="4348742" y="5795477"/>
              <a:chExt cx="2433057" cy="712135"/>
            </a:xfrm>
          </p:grpSpPr>
          <p:sp>
            <p:nvSpPr>
              <p:cNvPr id="33" name="Rectangle: Rounded Corners 32"/>
              <p:cNvSpPr/>
              <p:nvPr/>
            </p:nvSpPr>
            <p:spPr>
              <a:xfrm>
                <a:off x="4348742" y="5795477"/>
                <a:ext cx="2433057" cy="712135"/>
              </a:xfrm>
              <a:prstGeom prst="roundRect">
                <a:avLst/>
              </a:prstGeom>
              <a:solidFill>
                <a:schemeClr val="tx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419309" y="5826292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Mo</a:t>
                </a:r>
                <a:r>
                  <a:rPr lang="de-DE" dirty="0"/>
                  <a:t>tion</a:t>
                </a:r>
              </a:p>
              <a:p>
                <a:r>
                  <a:rPr lang="de-DE" b="1" dirty="0"/>
                  <a:t>Cap</a:t>
                </a:r>
                <a:r>
                  <a:rPr lang="de-DE" dirty="0"/>
                  <a:t>ture</a:t>
                </a:r>
              </a:p>
            </p:txBody>
          </p:sp>
          <p:pic>
            <p:nvPicPr>
              <p:cNvPr id="35" name="Picture 34" descr="https://www.optitrack.com/public/images/applications/sprinter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5352" y="5881723"/>
                <a:ext cx="613557" cy="53546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2" name="Arrow: Down 31"/>
            <p:cNvSpPr/>
            <p:nvPr/>
          </p:nvSpPr>
          <p:spPr>
            <a:xfrm>
              <a:off x="7763436" y="2228704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28379" y="2681750"/>
            <a:ext cx="2433057" cy="1204207"/>
            <a:chOff x="6693537" y="2749784"/>
            <a:chExt cx="2433057" cy="1204207"/>
          </a:xfrm>
        </p:grpSpPr>
        <p:grpSp>
          <p:nvGrpSpPr>
            <p:cNvPr id="37" name="Group 36"/>
            <p:cNvGrpSpPr/>
            <p:nvPr/>
          </p:nvGrpSpPr>
          <p:grpSpPr>
            <a:xfrm>
              <a:off x="6693537" y="2749784"/>
              <a:ext cx="2433057" cy="712135"/>
              <a:chOff x="4348742" y="4204987"/>
              <a:chExt cx="2433057" cy="712135"/>
            </a:xfrm>
          </p:grpSpPr>
          <p:sp>
            <p:nvSpPr>
              <p:cNvPr id="39" name="Rectangle: Rounded Corners 38"/>
              <p:cNvSpPr/>
              <p:nvPr/>
            </p:nvSpPr>
            <p:spPr>
              <a:xfrm>
                <a:off x="4348742" y="4204987"/>
                <a:ext cx="2433057" cy="712135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413262" y="4220889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K</a:t>
                </a:r>
                <a:r>
                  <a:rPr lang="de-DE" dirty="0"/>
                  <a:t>inematics</a:t>
                </a:r>
              </a:p>
            </p:txBody>
          </p:sp>
          <p:grpSp>
            <p:nvGrpSpPr>
              <p:cNvPr id="41" name="Gruppieren 34"/>
              <p:cNvGrpSpPr/>
              <p:nvPr/>
            </p:nvGrpSpPr>
            <p:grpSpPr>
              <a:xfrm>
                <a:off x="6061320" y="4326798"/>
                <a:ext cx="520640" cy="559472"/>
                <a:chOff x="2880567" y="2024939"/>
                <a:chExt cx="3346492" cy="3596088"/>
              </a:xfrm>
            </p:grpSpPr>
            <p:grpSp>
              <p:nvGrpSpPr>
                <p:cNvPr id="42" name="Gruppieren 72"/>
                <p:cNvGrpSpPr/>
                <p:nvPr/>
              </p:nvGrpSpPr>
              <p:grpSpPr>
                <a:xfrm rot="1026488">
                  <a:off x="3234534" y="2024939"/>
                  <a:ext cx="2992525" cy="3596088"/>
                  <a:chOff x="827584" y="1489096"/>
                  <a:chExt cx="2992524" cy="3596088"/>
                </a:xfrm>
              </p:grpSpPr>
              <p:cxnSp>
                <p:nvCxnSpPr>
                  <p:cNvPr id="45" name="Gerader Verbinder 82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Gerader Verbinder 83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Gerader Verbinder 84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Gerader Verbinder 85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r Verbinder 86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r Verbinder 87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Gerader Verbinder 88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Gerader Verbinder 89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Gerader Verbinder 90"/>
                  <p:cNvCxnSpPr/>
                  <p:nvPr/>
                </p:nvCxnSpPr>
                <p:spPr>
                  <a:xfrm>
                    <a:off x="1986602" y="1864126"/>
                    <a:ext cx="785199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Gerader Verbinder 91"/>
                  <p:cNvCxnSpPr/>
                  <p:nvPr/>
                </p:nvCxnSpPr>
                <p:spPr>
                  <a:xfrm>
                    <a:off x="1331640" y="1802587"/>
                    <a:ext cx="654962" cy="61539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Gerader Verbinder 92"/>
                  <p:cNvCxnSpPr/>
                  <p:nvPr/>
                </p:nvCxnSpPr>
                <p:spPr>
                  <a:xfrm>
                    <a:off x="1259632" y="1489096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Gerader Verbinder 93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r Verbinder 94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r Verbinder 95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3" name="Ellipse 68"/>
                <p:cNvSpPr/>
                <p:nvPr/>
              </p:nvSpPr>
              <p:spPr>
                <a:xfrm>
                  <a:off x="2880567" y="4932125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Ellipse 62"/>
                <p:cNvSpPr/>
                <p:nvPr/>
              </p:nvSpPr>
              <p:spPr>
                <a:xfrm>
                  <a:off x="4381168" y="4674990"/>
                  <a:ext cx="136713" cy="138156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38" name="Arrow: Down 37"/>
            <p:cNvSpPr/>
            <p:nvPr/>
          </p:nvSpPr>
          <p:spPr>
            <a:xfrm>
              <a:off x="7763436" y="3469886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38984" y="3926853"/>
            <a:ext cx="2433057" cy="1201876"/>
            <a:chOff x="6704142" y="3994887"/>
            <a:chExt cx="2433057" cy="1201876"/>
          </a:xfrm>
        </p:grpSpPr>
        <p:grpSp>
          <p:nvGrpSpPr>
            <p:cNvPr id="60" name="Group 59"/>
            <p:cNvGrpSpPr/>
            <p:nvPr/>
          </p:nvGrpSpPr>
          <p:grpSpPr>
            <a:xfrm>
              <a:off x="6704142" y="3994887"/>
              <a:ext cx="2433057" cy="712135"/>
              <a:chOff x="4348741" y="3355832"/>
              <a:chExt cx="2433057" cy="712135"/>
            </a:xfrm>
          </p:grpSpPr>
          <p:sp>
            <p:nvSpPr>
              <p:cNvPr id="62" name="Rectangle: Rounded Corners 61"/>
              <p:cNvSpPr/>
              <p:nvPr/>
            </p:nvSpPr>
            <p:spPr>
              <a:xfrm>
                <a:off x="4348741" y="3355832"/>
                <a:ext cx="2433057" cy="712135"/>
              </a:xfrm>
              <a:prstGeom prst="round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12350" y="3365341"/>
                <a:ext cx="14498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/>
                  <a:t>I</a:t>
                </a:r>
                <a:r>
                  <a:rPr lang="de-DE" dirty="0"/>
                  <a:t>nverse</a:t>
                </a:r>
              </a:p>
              <a:p>
                <a:r>
                  <a:rPr lang="de-DE" b="1" dirty="0"/>
                  <a:t>D</a:t>
                </a:r>
                <a:r>
                  <a:rPr lang="de-DE" dirty="0"/>
                  <a:t>ynamics</a:t>
                </a:r>
              </a:p>
            </p:txBody>
          </p:sp>
          <p:grpSp>
            <p:nvGrpSpPr>
              <p:cNvPr id="64" name="Gruppieren 1034"/>
              <p:cNvGrpSpPr/>
              <p:nvPr/>
            </p:nvGrpSpPr>
            <p:grpSpPr>
              <a:xfrm>
                <a:off x="6101831" y="3463713"/>
                <a:ext cx="524584" cy="593678"/>
                <a:chOff x="4584909" y="2027879"/>
                <a:chExt cx="2166039" cy="2480160"/>
              </a:xfrm>
            </p:grpSpPr>
            <p:grpSp>
              <p:nvGrpSpPr>
                <p:cNvPr id="65" name="Gruppieren 15"/>
                <p:cNvGrpSpPr/>
                <p:nvPr/>
              </p:nvGrpSpPr>
              <p:grpSpPr>
                <a:xfrm rot="1026488">
                  <a:off x="4687054" y="2027879"/>
                  <a:ext cx="2063894" cy="2480160"/>
                  <a:chOff x="827584" y="1489097"/>
                  <a:chExt cx="2992524" cy="3596087"/>
                </a:xfrm>
              </p:grpSpPr>
              <p:cxnSp>
                <p:nvCxnSpPr>
                  <p:cNvPr id="73" name="Gerader Verbinder 19"/>
                  <p:cNvCxnSpPr/>
                  <p:nvPr/>
                </p:nvCxnSpPr>
                <p:spPr>
                  <a:xfrm flipV="1">
                    <a:off x="827584" y="3933056"/>
                    <a:ext cx="593988" cy="72008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r Verbinder 20"/>
                  <p:cNvCxnSpPr/>
                  <p:nvPr/>
                </p:nvCxnSpPr>
                <p:spPr>
                  <a:xfrm flipV="1">
                    <a:off x="1425074" y="2976639"/>
                    <a:ext cx="482630" cy="9564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Gerader Verbinder 21"/>
                  <p:cNvCxnSpPr/>
                  <p:nvPr/>
                </p:nvCxnSpPr>
                <p:spPr>
                  <a:xfrm flipH="1" flipV="1">
                    <a:off x="1907705" y="2977918"/>
                    <a:ext cx="1093103" cy="23505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Gerader Verbinder 22"/>
                  <p:cNvCxnSpPr/>
                  <p:nvPr/>
                </p:nvCxnSpPr>
                <p:spPr>
                  <a:xfrm flipV="1">
                    <a:off x="2154118" y="3212976"/>
                    <a:ext cx="846690" cy="79208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Gerader Verbinder 23"/>
                  <p:cNvCxnSpPr/>
                  <p:nvPr/>
                </p:nvCxnSpPr>
                <p:spPr>
                  <a:xfrm>
                    <a:off x="2154118" y="4005064"/>
                    <a:ext cx="251926" cy="353217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Gerader Verbinder 24"/>
                  <p:cNvCxnSpPr/>
                  <p:nvPr/>
                </p:nvCxnSpPr>
                <p:spPr>
                  <a:xfrm>
                    <a:off x="827584" y="4653136"/>
                    <a:ext cx="216024" cy="43204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Gerader Verbinder 25"/>
                  <p:cNvCxnSpPr/>
                  <p:nvPr/>
                </p:nvCxnSpPr>
                <p:spPr>
                  <a:xfrm flipH="1">
                    <a:off x="1907706" y="2105834"/>
                    <a:ext cx="864094" cy="87080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r Verbinder 26"/>
                  <p:cNvCxnSpPr/>
                  <p:nvPr/>
                </p:nvCxnSpPr>
                <p:spPr>
                  <a:xfrm flipH="1">
                    <a:off x="2771800" y="2040985"/>
                    <a:ext cx="556424" cy="70775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27"/>
                  <p:cNvCxnSpPr/>
                  <p:nvPr/>
                </p:nvCxnSpPr>
                <p:spPr>
                  <a:xfrm>
                    <a:off x="1986602" y="1864126"/>
                    <a:ext cx="785198" cy="248913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r Verbinder 28"/>
                  <p:cNvCxnSpPr/>
                  <p:nvPr/>
                </p:nvCxnSpPr>
                <p:spPr>
                  <a:xfrm>
                    <a:off x="1331639" y="1802587"/>
                    <a:ext cx="654962" cy="6153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Gerader Verbinder 29"/>
                  <p:cNvCxnSpPr/>
                  <p:nvPr/>
                </p:nvCxnSpPr>
                <p:spPr>
                  <a:xfrm>
                    <a:off x="1259632" y="1489097"/>
                    <a:ext cx="72008" cy="31197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r Verbinder 30"/>
                  <p:cNvCxnSpPr/>
                  <p:nvPr/>
                </p:nvCxnSpPr>
                <p:spPr>
                  <a:xfrm>
                    <a:off x="2768066" y="2104555"/>
                    <a:ext cx="651806" cy="520146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Gerader Verbinder 31"/>
                  <p:cNvCxnSpPr/>
                  <p:nvPr/>
                </p:nvCxnSpPr>
                <p:spPr>
                  <a:xfrm flipH="1">
                    <a:off x="3419872" y="2113039"/>
                    <a:ext cx="400236" cy="51166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Gerader Verbinder 32"/>
                  <p:cNvCxnSpPr/>
                  <p:nvPr/>
                </p:nvCxnSpPr>
                <p:spPr>
                  <a:xfrm>
                    <a:off x="3820108" y="1968931"/>
                    <a:ext cx="0" cy="144108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  <a:headEnd type="oval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6" name="Rechteck 1033"/>
                <p:cNvSpPr/>
                <p:nvPr/>
              </p:nvSpPr>
              <p:spPr>
                <a:xfrm rot="19920000">
                  <a:off x="5598077" y="2749486"/>
                  <a:ext cx="546269" cy="6664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7" name="Rechteck 203"/>
                <p:cNvSpPr/>
                <p:nvPr/>
              </p:nvSpPr>
              <p:spPr>
                <a:xfrm rot="18840000">
                  <a:off x="5070239" y="3224952"/>
                  <a:ext cx="340929" cy="6224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Rechteck 204"/>
                <p:cNvSpPr/>
                <p:nvPr/>
              </p:nvSpPr>
              <p:spPr>
                <a:xfrm rot="12591232">
                  <a:off x="5656946" y="3128560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9" name="Rechteck 205"/>
                <p:cNvSpPr/>
                <p:nvPr/>
              </p:nvSpPr>
              <p:spPr>
                <a:xfrm rot="9240000">
                  <a:off x="5654070" y="3497867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0" name="Rechteck 206"/>
                <p:cNvSpPr/>
                <p:nvPr/>
              </p:nvSpPr>
              <p:spPr>
                <a:xfrm rot="8810763">
                  <a:off x="4584909" y="3655687"/>
                  <a:ext cx="293446" cy="6118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1" name="Rechteck 207"/>
                <p:cNvSpPr/>
                <p:nvPr/>
              </p:nvSpPr>
              <p:spPr>
                <a:xfrm rot="14160000">
                  <a:off x="6249529" y="2793389"/>
                  <a:ext cx="347542" cy="5845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2" name="Rechteck 208"/>
                <p:cNvSpPr/>
                <p:nvPr/>
              </p:nvSpPr>
              <p:spPr>
                <a:xfrm rot="12900000">
                  <a:off x="5862380" y="2388233"/>
                  <a:ext cx="314097" cy="59904"/>
                </a:xfrm>
                <a:prstGeom prst="rect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61" name="Arrow: Down 60"/>
            <p:cNvSpPr/>
            <p:nvPr/>
          </p:nvSpPr>
          <p:spPr>
            <a:xfrm>
              <a:off x="7763436" y="4712658"/>
              <a:ext cx="285750" cy="48410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2923908" y="5211647"/>
            <a:ext cx="1691744" cy="646331"/>
            <a:chOff x="4709056" y="5230273"/>
            <a:chExt cx="1691744" cy="646331"/>
          </a:xfrm>
        </p:grpSpPr>
        <p:grpSp>
          <p:nvGrpSpPr>
            <p:cNvPr id="88" name="Group 87"/>
            <p:cNvGrpSpPr/>
            <p:nvPr/>
          </p:nvGrpSpPr>
          <p:grpSpPr>
            <a:xfrm>
              <a:off x="4709056" y="5230273"/>
              <a:ext cx="1691744" cy="646331"/>
              <a:chOff x="5020860" y="2760659"/>
              <a:chExt cx="1691744" cy="646331"/>
            </a:xfrm>
          </p:grpSpPr>
          <p:pic>
            <p:nvPicPr>
              <p:cNvPr id="90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20860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feld 191"/>
              <p:cNvSpPr txBox="1"/>
              <p:nvPr/>
            </p:nvSpPr>
            <p:spPr>
              <a:xfrm>
                <a:off x="5340453" y="2760659"/>
                <a:ext cx="1372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muscular system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model</a:t>
                </a:r>
              </a:p>
            </p:txBody>
          </p:sp>
        </p:grpSp>
        <p:cxnSp>
          <p:nvCxnSpPr>
            <p:cNvPr id="89" name="Gerader Verbinder 190"/>
            <p:cNvCxnSpPr>
              <a:cxnSpLocks/>
            </p:cNvCxnSpPr>
            <p:nvPr/>
          </p:nvCxnSpPr>
          <p:spPr>
            <a:xfrm flipH="1">
              <a:off x="5917628" y="5576499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2897400" y="1542524"/>
            <a:ext cx="1644422" cy="461665"/>
            <a:chOff x="4862558" y="1610558"/>
            <a:chExt cx="1644422" cy="461665"/>
          </a:xfrm>
        </p:grpSpPr>
        <p:grpSp>
          <p:nvGrpSpPr>
            <p:cNvPr id="93" name="Group 92"/>
            <p:cNvGrpSpPr/>
            <p:nvPr/>
          </p:nvGrpSpPr>
          <p:grpSpPr>
            <a:xfrm>
              <a:off x="4862558" y="1610558"/>
              <a:ext cx="1310681" cy="461665"/>
              <a:chOff x="4862558" y="1610558"/>
              <a:chExt cx="1310681" cy="461665"/>
            </a:xfrm>
          </p:grpSpPr>
          <p:pic>
            <p:nvPicPr>
              <p:cNvPr id="95" name="Picture 8" descr="https://upload.wikimedia.org/wikipedia/commons/thumb/d/d8/Symbol_Differential_pressure_measuring_instrument.svg/676px-Symbol_Differential_pressure_measuring_instrument.svg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2558" y="1611827"/>
                <a:ext cx="302807" cy="4591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6" name="Textfeld 191"/>
              <p:cNvSpPr txBox="1"/>
              <p:nvPr/>
            </p:nvSpPr>
            <p:spPr>
              <a:xfrm>
                <a:off x="5165365" y="1610558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motion </a:t>
                </a:r>
              </a:p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sequence</a:t>
                </a:r>
              </a:p>
            </p:txBody>
          </p:sp>
        </p:grpSp>
        <p:cxnSp>
          <p:nvCxnSpPr>
            <p:cNvPr id="94" name="Gerader Verbinder 190"/>
            <p:cNvCxnSpPr>
              <a:cxnSpLocks/>
            </p:cNvCxnSpPr>
            <p:nvPr/>
          </p:nvCxnSpPr>
          <p:spPr>
            <a:xfrm flipH="1">
              <a:off x="6096000" y="1841391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2909617" y="3926326"/>
            <a:ext cx="1498939" cy="646331"/>
            <a:chOff x="4674792" y="2715943"/>
            <a:chExt cx="1498939" cy="646331"/>
          </a:xfrm>
        </p:grpSpPr>
        <p:pic>
          <p:nvPicPr>
            <p:cNvPr id="98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4792" y="2861939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9" name="Textfeld 191"/>
            <p:cNvSpPr txBox="1"/>
            <p:nvPr/>
          </p:nvSpPr>
          <p:spPr>
            <a:xfrm>
              <a:off x="5003910" y="2715943"/>
              <a:ext cx="11698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dynamic body</a:t>
              </a:r>
            </a:p>
            <a:p>
              <a:r>
                <a:rPr lang="de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model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909617" y="2804937"/>
            <a:ext cx="1639558" cy="461665"/>
            <a:chOff x="4805214" y="2979692"/>
            <a:chExt cx="1639558" cy="461665"/>
          </a:xfrm>
        </p:grpSpPr>
        <p:grpSp>
          <p:nvGrpSpPr>
            <p:cNvPr id="102" name="Group 101"/>
            <p:cNvGrpSpPr/>
            <p:nvPr/>
          </p:nvGrpSpPr>
          <p:grpSpPr>
            <a:xfrm>
              <a:off x="4805214" y="2979692"/>
              <a:ext cx="1336993" cy="461665"/>
              <a:chOff x="5011335" y="2872160"/>
              <a:chExt cx="1336993" cy="461665"/>
            </a:xfrm>
          </p:grpSpPr>
          <p:pic>
            <p:nvPicPr>
              <p:cNvPr id="104" name="Picture 6" descr="http://www.clker.com/cliparts/a/5/9/7/12071567031590994625kml_Document.svg.hi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11335" y="2890570"/>
                <a:ext cx="287395" cy="398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5" name="Textfeld 191"/>
              <p:cNvSpPr txBox="1"/>
              <p:nvPr/>
            </p:nvSpPr>
            <p:spPr>
              <a:xfrm>
                <a:off x="5340454" y="2872160"/>
                <a:ext cx="10078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skeleton model</a:t>
                </a:r>
              </a:p>
            </p:txBody>
          </p:sp>
        </p:grpSp>
        <p:cxnSp>
          <p:nvCxnSpPr>
            <p:cNvPr id="103" name="Gerader Verbinder 190"/>
            <p:cNvCxnSpPr>
              <a:cxnSpLocks/>
            </p:cNvCxnSpPr>
            <p:nvPr/>
          </p:nvCxnSpPr>
          <p:spPr>
            <a:xfrm flipH="1">
              <a:off x="6033792" y="3209714"/>
              <a:ext cx="41098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feld 191"/>
          <p:cNvSpPr txBox="1"/>
          <p:nvPr/>
        </p:nvSpPr>
        <p:spPr>
          <a:xfrm>
            <a:off x="3512710" y="579408"/>
            <a:ext cx="488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92D050"/>
                </a:solidFill>
              </a:rPr>
              <a:t>Optical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vs. </a:t>
            </a:r>
            <a:r>
              <a:rPr lang="de-DE" sz="1400" b="1" dirty="0">
                <a:solidFill>
                  <a:schemeClr val="accent3"/>
                </a:solidFill>
              </a:rPr>
              <a:t>Inertial</a:t>
            </a:r>
            <a:endParaRPr lang="de-DE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Musculoskeletal Pipeline</a:t>
            </a:r>
          </a:p>
        </p:txBody>
      </p:sp>
      <p:cxnSp>
        <p:nvCxnSpPr>
          <p:cNvPr id="107" name="Gerader Verbinder 190"/>
          <p:cNvCxnSpPr>
            <a:cxnSpLocks/>
          </p:cNvCxnSpPr>
          <p:nvPr/>
        </p:nvCxnSpPr>
        <p:spPr>
          <a:xfrm flipH="1">
            <a:off x="4147820" y="4275909"/>
            <a:ext cx="41098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cxnSpLocks/>
          </p:cNvCxnSpPr>
          <p:nvPr/>
        </p:nvCxnSpPr>
        <p:spPr>
          <a:xfrm>
            <a:off x="884218" y="6334078"/>
            <a:ext cx="10368498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807208" y="5187819"/>
            <a:ext cx="167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</a:t>
            </a:r>
            <a:r>
              <a:rPr lang="de-DE" dirty="0"/>
              <a:t>uscle</a:t>
            </a:r>
          </a:p>
          <a:p>
            <a:r>
              <a:rPr lang="de-DE" b="1" dirty="0"/>
              <a:t>R</a:t>
            </a:r>
            <a:r>
              <a:rPr lang="de-DE" dirty="0"/>
              <a:t>ecruitment</a:t>
            </a:r>
          </a:p>
        </p:txBody>
      </p:sp>
    </p:spTree>
    <p:extLst>
      <p:ext uri="{BB962C8B-B14F-4D97-AF65-F5344CB8AC3E}">
        <p14:creationId xmlns:p14="http://schemas.microsoft.com/office/powerpoint/2010/main" val="3448063791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2143</Words>
  <Application>Microsoft Office PowerPoint</Application>
  <PresentationFormat>Widescreen</PresentationFormat>
  <Paragraphs>621</Paragraphs>
  <Slides>36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8" baseType="lpstr">
      <vt:lpstr>Arial</vt:lpstr>
      <vt:lpstr>Calibri</vt:lpstr>
      <vt:lpstr>Cambria Math</vt:lpstr>
      <vt:lpstr>Century Gothic</vt:lpstr>
      <vt:lpstr>Century Schoolbook</vt:lpstr>
      <vt:lpstr>Consolas</vt:lpstr>
      <vt:lpstr>Courier New</vt:lpstr>
      <vt:lpstr>Times New Roman</vt:lpstr>
      <vt:lpstr>Wingdings</vt:lpstr>
      <vt:lpstr>Wingdings 3</vt:lpstr>
      <vt:lpstr>Ion</vt:lpstr>
      <vt:lpstr>Image</vt:lpstr>
      <vt:lpstr>Towards Inertial Musculoskeletal Analysis: Effects of Sensor-to-Segment Calibration on Predicted Ground Reaction Forces</vt:lpstr>
      <vt:lpstr>Motivation – Musculoskeletal Analysis </vt:lpstr>
      <vt:lpstr>Introduction – Musculoskeletal Analysis Pipeline </vt:lpstr>
      <vt:lpstr>Agenda</vt:lpstr>
      <vt:lpstr>PowerPoint Presentation</vt:lpstr>
      <vt:lpstr>Kinematic Modeling</vt:lpstr>
      <vt:lpstr>Anatomical Skeletons: AnyBody Full-Body Model</vt:lpstr>
      <vt:lpstr>Classical Optical Marker-Based Body Tracking</vt:lpstr>
      <vt:lpstr>PowerPoint Presentation</vt:lpstr>
      <vt:lpstr>Comparison of Optical vs. Inertial Body Tracking</vt:lpstr>
      <vt:lpstr>IMU-Trackable Anatomical Skeleton (Shoulder and Spine Rhythms)</vt:lpstr>
      <vt:lpstr>IMU-Trackable Anatomical Skeleton (Arbitrary two-Axes Joint Constraint)</vt:lpstr>
      <vt:lpstr>Inertial Inverse Kinematics</vt:lpstr>
      <vt:lpstr>PowerPoint Presentation</vt:lpstr>
      <vt:lpstr>Dynamic Modeling</vt:lpstr>
      <vt:lpstr>Inverse Dynamics</vt:lpstr>
      <vt:lpstr>Muscle Recruitment Optimization</vt:lpstr>
      <vt:lpstr>Ground Reaction Forces</vt:lpstr>
      <vt:lpstr>Ground Reaction Force Prediction</vt:lpstr>
      <vt:lpstr>Agenda</vt:lpstr>
      <vt:lpstr>PowerPoint Presentation</vt:lpstr>
      <vt:lpstr>GRF Prediction Validation</vt:lpstr>
      <vt:lpstr>GRF Prediction Sensitivity Analysis (Ground Contact Conditions)</vt:lpstr>
      <vt:lpstr>PowerPoint Presentation</vt:lpstr>
      <vt:lpstr>I2S Calibration Error Simulation</vt:lpstr>
      <vt:lpstr>I2S Calibration Errors: Effects on Predicted GRFs per Segment</vt:lpstr>
      <vt:lpstr>I2S Calibration Errors: Effects on Predicted GRFs per Segment</vt:lpstr>
      <vt:lpstr>I2S Calibration Errors: Effects on Predicted GRFs in Typical Scenario</vt:lpstr>
      <vt:lpstr>Agenda</vt:lpstr>
      <vt:lpstr>Conclusion</vt:lpstr>
      <vt:lpstr>Future Work</vt:lpstr>
      <vt:lpstr>PowerPoint Presentation</vt:lpstr>
      <vt:lpstr>PowerPoint Presentation</vt:lpstr>
      <vt:lpstr>Overall Design &amp; Implementation</vt:lpstr>
      <vt:lpstr>Shoulder Rhythm Implementation</vt:lpstr>
      <vt:lpstr>Spine Rhythm Implementation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Inertial Musculoskeletal Analysis: Effects of Sensor-to-Segment Calibration on Predicted Ground Reaction Forces</dc:title>
  <dc:creator>Felix Laufer</dc:creator>
  <cp:lastModifiedBy>Felix Laufer</cp:lastModifiedBy>
  <cp:revision>498</cp:revision>
  <dcterms:created xsi:type="dcterms:W3CDTF">2017-06-13T11:12:50Z</dcterms:created>
  <dcterms:modified xsi:type="dcterms:W3CDTF">2017-06-18T19:33:06Z</dcterms:modified>
</cp:coreProperties>
</file>

<file path=docProps/thumbnail.jpeg>
</file>